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sldIdLst>
    <p:sldId id="321" r:id="rId2"/>
    <p:sldId id="353" r:id="rId3"/>
    <p:sldId id="320" r:id="rId4"/>
    <p:sldId id="257" r:id="rId5"/>
    <p:sldId id="258" r:id="rId6"/>
    <p:sldId id="317" r:id="rId7"/>
    <p:sldId id="319" r:id="rId8"/>
    <p:sldId id="259" r:id="rId9"/>
    <p:sldId id="283" r:id="rId10"/>
    <p:sldId id="290" r:id="rId11"/>
    <p:sldId id="335" r:id="rId12"/>
    <p:sldId id="323" r:id="rId13"/>
    <p:sldId id="322" r:id="rId14"/>
    <p:sldId id="285" r:id="rId15"/>
    <p:sldId id="287" r:id="rId16"/>
    <p:sldId id="291" r:id="rId17"/>
    <p:sldId id="292" r:id="rId18"/>
    <p:sldId id="294" r:id="rId19"/>
    <p:sldId id="295" r:id="rId20"/>
    <p:sldId id="296" r:id="rId21"/>
    <p:sldId id="297" r:id="rId22"/>
    <p:sldId id="298" r:id="rId23"/>
    <p:sldId id="324" r:id="rId24"/>
    <p:sldId id="326" r:id="rId25"/>
    <p:sldId id="327" r:id="rId26"/>
    <p:sldId id="329" r:id="rId27"/>
    <p:sldId id="328" r:id="rId28"/>
    <p:sldId id="334" r:id="rId29"/>
    <p:sldId id="302" r:id="rId30"/>
    <p:sldId id="303" r:id="rId31"/>
    <p:sldId id="304" r:id="rId32"/>
    <p:sldId id="305" r:id="rId33"/>
    <p:sldId id="306" r:id="rId34"/>
    <p:sldId id="307" r:id="rId35"/>
    <p:sldId id="330" r:id="rId36"/>
    <p:sldId id="309" r:id="rId37"/>
    <p:sldId id="310" r:id="rId38"/>
    <p:sldId id="312" r:id="rId39"/>
    <p:sldId id="315" r:id="rId40"/>
    <p:sldId id="316" r:id="rId4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D51F66C-C949-4E1E-A76F-7FCDE0D0F1F8}" type="datetimeFigureOut">
              <a:rPr lang="nl-NL"/>
              <a:pPr>
                <a:defRPr/>
              </a:pPr>
              <a:t>2-5-2018</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nl-NL" noProof="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9BEDBF9-C80D-48CB-96B7-A98887EDB62A}" type="slidenum">
              <a:rPr lang="nl-NL"/>
              <a:pPr>
                <a:defRPr/>
              </a:pPr>
              <a:t>‹nr.›</a:t>
            </a:fld>
            <a:endParaRPr lang="nl-NL"/>
          </a:p>
        </p:txBody>
      </p:sp>
    </p:spTree>
    <p:extLst>
      <p:ext uri="{BB962C8B-B14F-4D97-AF65-F5344CB8AC3E}">
        <p14:creationId xmlns:p14="http://schemas.microsoft.com/office/powerpoint/2010/main" val="34774095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37891" name="Tijdelijke aanduiding voor notiti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nl-NL"/>
          </a:p>
        </p:txBody>
      </p:sp>
      <p:sp>
        <p:nvSpPr>
          <p:cNvPr id="34820" name="Tijdelijke aanduiding voor dianumm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5E6A0B-297C-4F2C-8293-89D3683018EB}" type="slidenum">
              <a:rPr lang="nl-NL" smtClean="0"/>
              <a:pPr fontAlgn="base">
                <a:spcBef>
                  <a:spcPct val="0"/>
                </a:spcBef>
                <a:spcAft>
                  <a:spcPct val="0"/>
                </a:spcAft>
                <a:defRPr/>
              </a:pPr>
              <a:t>5</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Deze aan het einde terug halen en verklaren waarom bij welke aandoening het geven van zuurstof</a:t>
            </a:r>
            <a:r>
              <a:rPr lang="nl-NL" baseline="0" dirty="0"/>
              <a:t> helpt..</a:t>
            </a:r>
            <a:endParaRPr lang="nl-NL" dirty="0"/>
          </a:p>
        </p:txBody>
      </p:sp>
      <p:sp>
        <p:nvSpPr>
          <p:cNvPr id="4" name="Tijdelijke aanduiding voor dianummer 3"/>
          <p:cNvSpPr>
            <a:spLocks noGrp="1"/>
          </p:cNvSpPr>
          <p:nvPr>
            <p:ph type="sldNum" sz="quarter" idx="10"/>
          </p:nvPr>
        </p:nvSpPr>
        <p:spPr/>
        <p:txBody>
          <a:bodyPr/>
          <a:lstStyle/>
          <a:p>
            <a:pPr>
              <a:defRPr/>
            </a:pPr>
            <a:fld id="{B9BEDBF9-C80D-48CB-96B7-A98887EDB62A}" type="slidenum">
              <a:rPr lang="nl-NL" smtClean="0"/>
              <a:pPr>
                <a:defRPr/>
              </a:pPr>
              <a:t>10</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Zelf nog berekening toevoegen.</a:t>
            </a:r>
          </a:p>
        </p:txBody>
      </p:sp>
      <p:sp>
        <p:nvSpPr>
          <p:cNvPr id="4" name="Tijdelijke aanduiding voor dianummer 3"/>
          <p:cNvSpPr>
            <a:spLocks noGrp="1"/>
          </p:cNvSpPr>
          <p:nvPr>
            <p:ph type="sldNum" sz="quarter" idx="10"/>
          </p:nvPr>
        </p:nvSpPr>
        <p:spPr/>
        <p:txBody>
          <a:bodyPr/>
          <a:lstStyle/>
          <a:p>
            <a:pPr>
              <a:defRPr/>
            </a:pPr>
            <a:fld id="{B9BEDBF9-C80D-48CB-96B7-A98887EDB62A}" type="slidenum">
              <a:rPr lang="nl-NL" smtClean="0"/>
              <a:pPr>
                <a:defRPr/>
              </a:pPr>
              <a:t>18</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Laatste punt uit laten leggen</a:t>
            </a:r>
          </a:p>
        </p:txBody>
      </p:sp>
      <p:sp>
        <p:nvSpPr>
          <p:cNvPr id="4" name="Tijdelijke aanduiding voor dianummer 3"/>
          <p:cNvSpPr>
            <a:spLocks noGrp="1"/>
          </p:cNvSpPr>
          <p:nvPr>
            <p:ph type="sldNum" sz="quarter" idx="10"/>
          </p:nvPr>
        </p:nvSpPr>
        <p:spPr/>
        <p:txBody>
          <a:bodyPr/>
          <a:lstStyle/>
          <a:p>
            <a:pPr>
              <a:defRPr/>
            </a:pPr>
            <a:fld id="{B9BEDBF9-C80D-48CB-96B7-A98887EDB62A}" type="slidenum">
              <a:rPr lang="nl-NL" smtClean="0"/>
              <a:pPr>
                <a:defRPr/>
              </a:pPr>
              <a:t>23</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789EC5-EFBC-4E6E-BED8-3154B91CBF94}"/>
              </a:ext>
            </a:extLst>
          </p:cNvPr>
          <p:cNvSpPr>
            <a:spLocks noGrp="1"/>
          </p:cNvSpPr>
          <p:nvPr>
            <p:ph type="ctrTitle"/>
          </p:nvPr>
        </p:nvSpPr>
        <p:spPr>
          <a:xfrm>
            <a:off x="1143000" y="1122363"/>
            <a:ext cx="6858000" cy="2387600"/>
          </a:xfrm>
        </p:spPr>
        <p:txBody>
          <a:bodyPr anchor="b"/>
          <a:lstStyle>
            <a:lvl1pPr algn="ctr">
              <a:defRPr sz="4500"/>
            </a:lvl1pPr>
          </a:lstStyle>
          <a:p>
            <a:r>
              <a:rPr lang="nl-NL"/>
              <a:t>Klik om stijl te bewerken</a:t>
            </a:r>
          </a:p>
        </p:txBody>
      </p:sp>
      <p:sp>
        <p:nvSpPr>
          <p:cNvPr id="3" name="Ondertitel 2">
            <a:extLst>
              <a:ext uri="{FF2B5EF4-FFF2-40B4-BE49-F238E27FC236}">
                <a16:creationId xmlns:a16="http://schemas.microsoft.com/office/drawing/2014/main" id="{81E7CF06-072F-47BB-B405-6EB4B07B8F8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6CD05776-12D0-4FCE-8C93-A337F52E96D4}"/>
              </a:ext>
            </a:extLst>
          </p:cNvPr>
          <p:cNvSpPr>
            <a:spLocks noGrp="1"/>
          </p:cNvSpPr>
          <p:nvPr>
            <p:ph type="dt" sz="half" idx="10"/>
          </p:nvPr>
        </p:nvSpPr>
        <p:spPr/>
        <p:txBody>
          <a:bodyPr/>
          <a:lstStyle/>
          <a:p>
            <a:pPr>
              <a:defRPr/>
            </a:pPr>
            <a:fld id="{7034BD66-ECED-47BB-BAF4-FBA03E242EAA}" type="datetime1">
              <a:rPr lang="nl-NL" smtClean="0"/>
              <a:t>2-5-2018</a:t>
            </a:fld>
            <a:endParaRPr lang="nl-NL"/>
          </a:p>
        </p:txBody>
      </p:sp>
      <p:sp>
        <p:nvSpPr>
          <p:cNvPr id="5" name="Tijdelijke aanduiding voor voettekst 4">
            <a:extLst>
              <a:ext uri="{FF2B5EF4-FFF2-40B4-BE49-F238E27FC236}">
                <a16:creationId xmlns:a16="http://schemas.microsoft.com/office/drawing/2014/main" id="{0E9E0537-E110-4594-B0C6-56CAE3589271}"/>
              </a:ext>
            </a:extLst>
          </p:cNvPr>
          <p:cNvSpPr>
            <a:spLocks noGrp="1"/>
          </p:cNvSpPr>
          <p:nvPr>
            <p:ph type="ftr" sz="quarter" idx="11"/>
          </p:nvPr>
        </p:nvSpPr>
        <p:spPr/>
        <p:txBody>
          <a:bodyPr/>
          <a:lstStyle/>
          <a:p>
            <a:pPr>
              <a:defRPr/>
            </a:pPr>
            <a:r>
              <a:rPr lang="nl-NL"/>
              <a:t>VPTV- ASL-mei 2014</a:t>
            </a:r>
          </a:p>
        </p:txBody>
      </p:sp>
      <p:sp>
        <p:nvSpPr>
          <p:cNvPr id="6" name="Tijdelijke aanduiding voor dianummer 5">
            <a:extLst>
              <a:ext uri="{FF2B5EF4-FFF2-40B4-BE49-F238E27FC236}">
                <a16:creationId xmlns:a16="http://schemas.microsoft.com/office/drawing/2014/main" id="{4E84FD31-99E8-4596-B674-C7950073923B}"/>
              </a:ext>
            </a:extLst>
          </p:cNvPr>
          <p:cNvSpPr>
            <a:spLocks noGrp="1"/>
          </p:cNvSpPr>
          <p:nvPr>
            <p:ph type="sldNum" sz="quarter" idx="12"/>
          </p:nvPr>
        </p:nvSpPr>
        <p:spPr/>
        <p:txBody>
          <a:bodyPr/>
          <a:lstStyle/>
          <a:p>
            <a:pPr>
              <a:defRPr/>
            </a:pPr>
            <a:fld id="{632938C9-1633-4E51-ADEF-216B469899E6}" type="slidenum">
              <a:rPr lang="nl-NL" smtClean="0"/>
              <a:pPr>
                <a:defRPr/>
              </a:pPr>
              <a:t>‹nr.›</a:t>
            </a:fld>
            <a:endParaRPr lang="nl-NL"/>
          </a:p>
        </p:txBody>
      </p:sp>
    </p:spTree>
    <p:extLst>
      <p:ext uri="{BB962C8B-B14F-4D97-AF65-F5344CB8AC3E}">
        <p14:creationId xmlns:p14="http://schemas.microsoft.com/office/powerpoint/2010/main" val="3719203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5D1940-A33D-421F-94C9-732253DE1610}"/>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E3714FC7-FF6E-4675-8755-C3F6D9F38B8B}"/>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2C7527F-86C9-44C4-AA8E-FA4B1299BBC3}"/>
              </a:ext>
            </a:extLst>
          </p:cNvPr>
          <p:cNvSpPr>
            <a:spLocks noGrp="1"/>
          </p:cNvSpPr>
          <p:nvPr>
            <p:ph type="dt" sz="half" idx="10"/>
          </p:nvPr>
        </p:nvSpPr>
        <p:spPr/>
        <p:txBody>
          <a:bodyPr/>
          <a:lstStyle/>
          <a:p>
            <a:pPr>
              <a:defRPr/>
            </a:pPr>
            <a:fld id="{AE2EAE09-7CB3-4268-9312-691C60C28446}" type="datetime1">
              <a:rPr lang="nl-NL" smtClean="0"/>
              <a:t>2-5-2018</a:t>
            </a:fld>
            <a:endParaRPr lang="nl-NL"/>
          </a:p>
        </p:txBody>
      </p:sp>
      <p:sp>
        <p:nvSpPr>
          <p:cNvPr id="5" name="Tijdelijke aanduiding voor voettekst 4">
            <a:extLst>
              <a:ext uri="{FF2B5EF4-FFF2-40B4-BE49-F238E27FC236}">
                <a16:creationId xmlns:a16="http://schemas.microsoft.com/office/drawing/2014/main" id="{30AD0B8F-BF8C-428A-A132-85E8898DEDFD}"/>
              </a:ext>
            </a:extLst>
          </p:cNvPr>
          <p:cNvSpPr>
            <a:spLocks noGrp="1"/>
          </p:cNvSpPr>
          <p:nvPr>
            <p:ph type="ftr" sz="quarter" idx="11"/>
          </p:nvPr>
        </p:nvSpPr>
        <p:spPr/>
        <p:txBody>
          <a:bodyPr/>
          <a:lstStyle/>
          <a:p>
            <a:pPr>
              <a:defRPr/>
            </a:pPr>
            <a:r>
              <a:rPr lang="nl-NL"/>
              <a:t>VPTV- ASL-mei 2014</a:t>
            </a:r>
          </a:p>
        </p:txBody>
      </p:sp>
      <p:sp>
        <p:nvSpPr>
          <p:cNvPr id="6" name="Tijdelijke aanduiding voor dianummer 5">
            <a:extLst>
              <a:ext uri="{FF2B5EF4-FFF2-40B4-BE49-F238E27FC236}">
                <a16:creationId xmlns:a16="http://schemas.microsoft.com/office/drawing/2014/main" id="{C54AC9B6-BE04-40B7-9041-306D10274DB3}"/>
              </a:ext>
            </a:extLst>
          </p:cNvPr>
          <p:cNvSpPr>
            <a:spLocks noGrp="1"/>
          </p:cNvSpPr>
          <p:nvPr>
            <p:ph type="sldNum" sz="quarter" idx="12"/>
          </p:nvPr>
        </p:nvSpPr>
        <p:spPr/>
        <p:txBody>
          <a:bodyPr/>
          <a:lstStyle/>
          <a:p>
            <a:pPr>
              <a:defRPr/>
            </a:pPr>
            <a:fld id="{AF42CCEC-2A55-4DCD-8D5C-8DF85CD9ABF5}" type="slidenum">
              <a:rPr lang="nl-NL" smtClean="0"/>
              <a:pPr>
                <a:defRPr/>
              </a:pPr>
              <a:t>‹nr.›</a:t>
            </a:fld>
            <a:endParaRPr lang="nl-NL"/>
          </a:p>
        </p:txBody>
      </p:sp>
    </p:spTree>
    <p:extLst>
      <p:ext uri="{BB962C8B-B14F-4D97-AF65-F5344CB8AC3E}">
        <p14:creationId xmlns:p14="http://schemas.microsoft.com/office/powerpoint/2010/main" val="1071212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BB937D02-C6A7-4A36-97ED-1948D07FDCEE}"/>
              </a:ext>
            </a:extLst>
          </p:cNvPr>
          <p:cNvSpPr>
            <a:spLocks noGrp="1"/>
          </p:cNvSpPr>
          <p:nvPr>
            <p:ph type="title" orient="vert"/>
          </p:nvPr>
        </p:nvSpPr>
        <p:spPr>
          <a:xfrm>
            <a:off x="6543675" y="365125"/>
            <a:ext cx="1971675"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EB2DF963-7C7A-4A56-B010-D015CBF3A897}"/>
              </a:ext>
            </a:extLst>
          </p:cNvPr>
          <p:cNvSpPr>
            <a:spLocks noGrp="1"/>
          </p:cNvSpPr>
          <p:nvPr>
            <p:ph type="body" orient="vert" idx="1"/>
          </p:nvPr>
        </p:nvSpPr>
        <p:spPr>
          <a:xfrm>
            <a:off x="628650" y="365125"/>
            <a:ext cx="5800725"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CA9906B-E9BE-4CC5-95CA-2CA0B9548174}"/>
              </a:ext>
            </a:extLst>
          </p:cNvPr>
          <p:cNvSpPr>
            <a:spLocks noGrp="1"/>
          </p:cNvSpPr>
          <p:nvPr>
            <p:ph type="dt" sz="half" idx="10"/>
          </p:nvPr>
        </p:nvSpPr>
        <p:spPr/>
        <p:txBody>
          <a:bodyPr/>
          <a:lstStyle/>
          <a:p>
            <a:pPr>
              <a:defRPr/>
            </a:pPr>
            <a:fld id="{F9C1C0B5-78EE-4E5D-A60C-61DFB9EFEF7A}" type="datetime1">
              <a:rPr lang="nl-NL" smtClean="0"/>
              <a:t>2-5-2018</a:t>
            </a:fld>
            <a:endParaRPr lang="nl-NL"/>
          </a:p>
        </p:txBody>
      </p:sp>
      <p:sp>
        <p:nvSpPr>
          <p:cNvPr id="5" name="Tijdelijke aanduiding voor voettekst 4">
            <a:extLst>
              <a:ext uri="{FF2B5EF4-FFF2-40B4-BE49-F238E27FC236}">
                <a16:creationId xmlns:a16="http://schemas.microsoft.com/office/drawing/2014/main" id="{7E2E1C00-DDC9-4C3A-8D1A-5145F8AD163A}"/>
              </a:ext>
            </a:extLst>
          </p:cNvPr>
          <p:cNvSpPr>
            <a:spLocks noGrp="1"/>
          </p:cNvSpPr>
          <p:nvPr>
            <p:ph type="ftr" sz="quarter" idx="11"/>
          </p:nvPr>
        </p:nvSpPr>
        <p:spPr/>
        <p:txBody>
          <a:bodyPr/>
          <a:lstStyle/>
          <a:p>
            <a:pPr>
              <a:defRPr/>
            </a:pPr>
            <a:r>
              <a:rPr lang="nl-NL"/>
              <a:t>VPTV- ASL-mei 2014</a:t>
            </a:r>
          </a:p>
        </p:txBody>
      </p:sp>
      <p:sp>
        <p:nvSpPr>
          <p:cNvPr id="6" name="Tijdelijke aanduiding voor dianummer 5">
            <a:extLst>
              <a:ext uri="{FF2B5EF4-FFF2-40B4-BE49-F238E27FC236}">
                <a16:creationId xmlns:a16="http://schemas.microsoft.com/office/drawing/2014/main" id="{9598E5C4-120C-4B02-B306-E8BA2338E169}"/>
              </a:ext>
            </a:extLst>
          </p:cNvPr>
          <p:cNvSpPr>
            <a:spLocks noGrp="1"/>
          </p:cNvSpPr>
          <p:nvPr>
            <p:ph type="sldNum" sz="quarter" idx="12"/>
          </p:nvPr>
        </p:nvSpPr>
        <p:spPr/>
        <p:txBody>
          <a:bodyPr/>
          <a:lstStyle/>
          <a:p>
            <a:pPr>
              <a:defRPr/>
            </a:pPr>
            <a:fld id="{ADA91FFE-A874-47EE-AB6D-549F01AF2715}" type="slidenum">
              <a:rPr lang="nl-NL" smtClean="0"/>
              <a:pPr>
                <a:defRPr/>
              </a:pPr>
              <a:t>‹nr.›</a:t>
            </a:fld>
            <a:endParaRPr lang="nl-NL"/>
          </a:p>
        </p:txBody>
      </p:sp>
    </p:spTree>
    <p:extLst>
      <p:ext uri="{BB962C8B-B14F-4D97-AF65-F5344CB8AC3E}">
        <p14:creationId xmlns:p14="http://schemas.microsoft.com/office/powerpoint/2010/main" val="110449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F72C94-7404-4ED3-B7E7-A19A0AD55C9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9588F69-74AB-4AE1-9CE0-29D8FBAF22CA}"/>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6BD42AE-6254-4AB8-B241-98D806D23D50}"/>
              </a:ext>
            </a:extLst>
          </p:cNvPr>
          <p:cNvSpPr>
            <a:spLocks noGrp="1"/>
          </p:cNvSpPr>
          <p:nvPr>
            <p:ph type="dt" sz="half" idx="10"/>
          </p:nvPr>
        </p:nvSpPr>
        <p:spPr/>
        <p:txBody>
          <a:bodyPr/>
          <a:lstStyle/>
          <a:p>
            <a:pPr>
              <a:defRPr/>
            </a:pPr>
            <a:fld id="{71324F0B-FB2D-4940-942F-4C1957FB013D}" type="datetime1">
              <a:rPr lang="nl-NL" smtClean="0"/>
              <a:t>2-5-2018</a:t>
            </a:fld>
            <a:endParaRPr lang="nl-NL"/>
          </a:p>
        </p:txBody>
      </p:sp>
      <p:sp>
        <p:nvSpPr>
          <p:cNvPr id="5" name="Tijdelijke aanduiding voor voettekst 4">
            <a:extLst>
              <a:ext uri="{FF2B5EF4-FFF2-40B4-BE49-F238E27FC236}">
                <a16:creationId xmlns:a16="http://schemas.microsoft.com/office/drawing/2014/main" id="{F9F3A087-7401-40DA-9500-FCB22FD45E26}"/>
              </a:ext>
            </a:extLst>
          </p:cNvPr>
          <p:cNvSpPr>
            <a:spLocks noGrp="1"/>
          </p:cNvSpPr>
          <p:nvPr>
            <p:ph type="ftr" sz="quarter" idx="11"/>
          </p:nvPr>
        </p:nvSpPr>
        <p:spPr/>
        <p:txBody>
          <a:bodyPr/>
          <a:lstStyle/>
          <a:p>
            <a:pPr>
              <a:defRPr/>
            </a:pPr>
            <a:r>
              <a:rPr lang="nl-NL"/>
              <a:t>VPTV- ASL-mei 2014</a:t>
            </a:r>
          </a:p>
        </p:txBody>
      </p:sp>
      <p:sp>
        <p:nvSpPr>
          <p:cNvPr id="6" name="Tijdelijke aanduiding voor dianummer 5">
            <a:extLst>
              <a:ext uri="{FF2B5EF4-FFF2-40B4-BE49-F238E27FC236}">
                <a16:creationId xmlns:a16="http://schemas.microsoft.com/office/drawing/2014/main" id="{0EAA7149-A977-4777-A2C0-6DD4BC36B132}"/>
              </a:ext>
            </a:extLst>
          </p:cNvPr>
          <p:cNvSpPr>
            <a:spLocks noGrp="1"/>
          </p:cNvSpPr>
          <p:nvPr>
            <p:ph type="sldNum" sz="quarter" idx="12"/>
          </p:nvPr>
        </p:nvSpPr>
        <p:spPr/>
        <p:txBody>
          <a:bodyPr/>
          <a:lstStyle/>
          <a:p>
            <a:pPr>
              <a:defRPr/>
            </a:pPr>
            <a:fld id="{0A5E4A9A-C27A-4D19-BBEF-1205B98A9A5A}" type="slidenum">
              <a:rPr lang="nl-NL" smtClean="0"/>
              <a:pPr>
                <a:defRPr/>
              </a:pPr>
              <a:t>‹nr.›</a:t>
            </a:fld>
            <a:endParaRPr lang="nl-NL"/>
          </a:p>
        </p:txBody>
      </p:sp>
    </p:spTree>
    <p:extLst>
      <p:ext uri="{BB962C8B-B14F-4D97-AF65-F5344CB8AC3E}">
        <p14:creationId xmlns:p14="http://schemas.microsoft.com/office/powerpoint/2010/main" val="1245314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575B01-278F-4279-89B3-4BE8C9AAC544}"/>
              </a:ext>
            </a:extLst>
          </p:cNvPr>
          <p:cNvSpPr>
            <a:spLocks noGrp="1"/>
          </p:cNvSpPr>
          <p:nvPr>
            <p:ph type="title"/>
          </p:nvPr>
        </p:nvSpPr>
        <p:spPr>
          <a:xfrm>
            <a:off x="623888" y="1709739"/>
            <a:ext cx="7886700" cy="2852737"/>
          </a:xfrm>
        </p:spPr>
        <p:txBody>
          <a:bodyPr anchor="b"/>
          <a:lstStyle>
            <a:lvl1pPr>
              <a:defRPr sz="4500"/>
            </a:lvl1pPr>
          </a:lstStyle>
          <a:p>
            <a:r>
              <a:rPr lang="nl-NL"/>
              <a:t>Klik om stijl te bewerken</a:t>
            </a:r>
          </a:p>
        </p:txBody>
      </p:sp>
      <p:sp>
        <p:nvSpPr>
          <p:cNvPr id="3" name="Tijdelijke aanduiding voor tekst 2">
            <a:extLst>
              <a:ext uri="{FF2B5EF4-FFF2-40B4-BE49-F238E27FC236}">
                <a16:creationId xmlns:a16="http://schemas.microsoft.com/office/drawing/2014/main" id="{07874398-83AC-4301-89BC-C53E53EF3C6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3046B78F-76FD-4281-9EEE-40D60A29B7CC}"/>
              </a:ext>
            </a:extLst>
          </p:cNvPr>
          <p:cNvSpPr>
            <a:spLocks noGrp="1"/>
          </p:cNvSpPr>
          <p:nvPr>
            <p:ph type="dt" sz="half" idx="10"/>
          </p:nvPr>
        </p:nvSpPr>
        <p:spPr/>
        <p:txBody>
          <a:bodyPr/>
          <a:lstStyle/>
          <a:p>
            <a:pPr>
              <a:defRPr/>
            </a:pPr>
            <a:fld id="{13FD825E-B75A-4413-ADC7-73E9373E8F06}" type="datetime1">
              <a:rPr lang="nl-NL" smtClean="0"/>
              <a:t>2-5-2018</a:t>
            </a:fld>
            <a:endParaRPr lang="nl-NL"/>
          </a:p>
        </p:txBody>
      </p:sp>
      <p:sp>
        <p:nvSpPr>
          <p:cNvPr id="5" name="Tijdelijke aanduiding voor voettekst 4">
            <a:extLst>
              <a:ext uri="{FF2B5EF4-FFF2-40B4-BE49-F238E27FC236}">
                <a16:creationId xmlns:a16="http://schemas.microsoft.com/office/drawing/2014/main" id="{E0A38DA3-5BBA-4681-A0C5-0A93B549457B}"/>
              </a:ext>
            </a:extLst>
          </p:cNvPr>
          <p:cNvSpPr>
            <a:spLocks noGrp="1"/>
          </p:cNvSpPr>
          <p:nvPr>
            <p:ph type="ftr" sz="quarter" idx="11"/>
          </p:nvPr>
        </p:nvSpPr>
        <p:spPr/>
        <p:txBody>
          <a:bodyPr/>
          <a:lstStyle/>
          <a:p>
            <a:pPr>
              <a:defRPr/>
            </a:pPr>
            <a:r>
              <a:rPr lang="nl-NL"/>
              <a:t>VPTV- ASL-mei 2014</a:t>
            </a:r>
          </a:p>
        </p:txBody>
      </p:sp>
      <p:sp>
        <p:nvSpPr>
          <p:cNvPr id="6" name="Tijdelijke aanduiding voor dianummer 5">
            <a:extLst>
              <a:ext uri="{FF2B5EF4-FFF2-40B4-BE49-F238E27FC236}">
                <a16:creationId xmlns:a16="http://schemas.microsoft.com/office/drawing/2014/main" id="{78613477-6ED1-4B38-8B7E-B325BC7506BE}"/>
              </a:ext>
            </a:extLst>
          </p:cNvPr>
          <p:cNvSpPr>
            <a:spLocks noGrp="1"/>
          </p:cNvSpPr>
          <p:nvPr>
            <p:ph type="sldNum" sz="quarter" idx="12"/>
          </p:nvPr>
        </p:nvSpPr>
        <p:spPr/>
        <p:txBody>
          <a:bodyPr/>
          <a:lstStyle/>
          <a:p>
            <a:pPr>
              <a:defRPr/>
            </a:pPr>
            <a:fld id="{03C5053A-37BE-4016-84E3-DEBE461D3BEA}" type="slidenum">
              <a:rPr lang="nl-NL" smtClean="0"/>
              <a:pPr>
                <a:defRPr/>
              </a:pPr>
              <a:t>‹nr.›</a:t>
            </a:fld>
            <a:endParaRPr lang="nl-NL"/>
          </a:p>
        </p:txBody>
      </p:sp>
    </p:spTree>
    <p:extLst>
      <p:ext uri="{BB962C8B-B14F-4D97-AF65-F5344CB8AC3E}">
        <p14:creationId xmlns:p14="http://schemas.microsoft.com/office/powerpoint/2010/main" val="318671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0EBDDC-28EE-4186-9F31-ECFC8F931CA6}"/>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EAAE48D2-1D2E-46AE-8A35-186C2FC71931}"/>
              </a:ext>
            </a:extLst>
          </p:cNvPr>
          <p:cNvSpPr>
            <a:spLocks noGrp="1"/>
          </p:cNvSpPr>
          <p:nvPr>
            <p:ph sz="half" idx="1"/>
          </p:nvPr>
        </p:nvSpPr>
        <p:spPr>
          <a:xfrm>
            <a:off x="628650" y="1825625"/>
            <a:ext cx="38862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3E9B5AEE-1710-4D51-A118-43FB4A633D06}"/>
              </a:ext>
            </a:extLst>
          </p:cNvPr>
          <p:cNvSpPr>
            <a:spLocks noGrp="1"/>
          </p:cNvSpPr>
          <p:nvPr>
            <p:ph sz="half" idx="2"/>
          </p:nvPr>
        </p:nvSpPr>
        <p:spPr>
          <a:xfrm>
            <a:off x="4629150" y="1825625"/>
            <a:ext cx="38862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5B57E8C-9B78-4758-86D5-B8B94BE9DFD2}"/>
              </a:ext>
            </a:extLst>
          </p:cNvPr>
          <p:cNvSpPr>
            <a:spLocks noGrp="1"/>
          </p:cNvSpPr>
          <p:nvPr>
            <p:ph type="dt" sz="half" idx="10"/>
          </p:nvPr>
        </p:nvSpPr>
        <p:spPr/>
        <p:txBody>
          <a:bodyPr/>
          <a:lstStyle/>
          <a:p>
            <a:pPr>
              <a:defRPr/>
            </a:pPr>
            <a:fld id="{7FA5690B-9805-4B06-A4ED-0F3BCC2CFAD7}" type="datetime1">
              <a:rPr lang="nl-NL" smtClean="0"/>
              <a:t>2-5-2018</a:t>
            </a:fld>
            <a:endParaRPr lang="nl-NL"/>
          </a:p>
        </p:txBody>
      </p:sp>
      <p:sp>
        <p:nvSpPr>
          <p:cNvPr id="6" name="Tijdelijke aanduiding voor voettekst 5">
            <a:extLst>
              <a:ext uri="{FF2B5EF4-FFF2-40B4-BE49-F238E27FC236}">
                <a16:creationId xmlns:a16="http://schemas.microsoft.com/office/drawing/2014/main" id="{8A445E7C-A778-4283-BA54-6CB448DEE441}"/>
              </a:ext>
            </a:extLst>
          </p:cNvPr>
          <p:cNvSpPr>
            <a:spLocks noGrp="1"/>
          </p:cNvSpPr>
          <p:nvPr>
            <p:ph type="ftr" sz="quarter" idx="11"/>
          </p:nvPr>
        </p:nvSpPr>
        <p:spPr/>
        <p:txBody>
          <a:bodyPr/>
          <a:lstStyle/>
          <a:p>
            <a:pPr>
              <a:defRPr/>
            </a:pPr>
            <a:r>
              <a:rPr lang="nl-NL"/>
              <a:t>VPTV- ASL-mei 2014</a:t>
            </a:r>
          </a:p>
        </p:txBody>
      </p:sp>
      <p:sp>
        <p:nvSpPr>
          <p:cNvPr id="7" name="Tijdelijke aanduiding voor dianummer 6">
            <a:extLst>
              <a:ext uri="{FF2B5EF4-FFF2-40B4-BE49-F238E27FC236}">
                <a16:creationId xmlns:a16="http://schemas.microsoft.com/office/drawing/2014/main" id="{57B66743-444A-44ED-A51D-253E385B9F31}"/>
              </a:ext>
            </a:extLst>
          </p:cNvPr>
          <p:cNvSpPr>
            <a:spLocks noGrp="1"/>
          </p:cNvSpPr>
          <p:nvPr>
            <p:ph type="sldNum" sz="quarter" idx="12"/>
          </p:nvPr>
        </p:nvSpPr>
        <p:spPr/>
        <p:txBody>
          <a:bodyPr/>
          <a:lstStyle/>
          <a:p>
            <a:pPr>
              <a:defRPr/>
            </a:pPr>
            <a:fld id="{D3F28DB6-A8FB-43E4-8433-EBD62861F289}" type="slidenum">
              <a:rPr lang="nl-NL" smtClean="0"/>
              <a:pPr>
                <a:defRPr/>
              </a:pPr>
              <a:t>‹nr.›</a:t>
            </a:fld>
            <a:endParaRPr lang="nl-NL"/>
          </a:p>
        </p:txBody>
      </p:sp>
    </p:spTree>
    <p:extLst>
      <p:ext uri="{BB962C8B-B14F-4D97-AF65-F5344CB8AC3E}">
        <p14:creationId xmlns:p14="http://schemas.microsoft.com/office/powerpoint/2010/main" val="404809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69EDD8-13F7-4A06-A03E-109CBDE88656}"/>
              </a:ext>
            </a:extLst>
          </p:cNvPr>
          <p:cNvSpPr>
            <a:spLocks noGrp="1"/>
          </p:cNvSpPr>
          <p:nvPr>
            <p:ph type="title"/>
          </p:nvPr>
        </p:nvSpPr>
        <p:spPr>
          <a:xfrm>
            <a:off x="629841" y="365126"/>
            <a:ext cx="78867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8051C6EC-3D54-47B3-8265-1E7503D534F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FDEA47CD-46A8-4CA2-AF16-372CABADAE6B}"/>
              </a:ext>
            </a:extLst>
          </p:cNvPr>
          <p:cNvSpPr>
            <a:spLocks noGrp="1"/>
          </p:cNvSpPr>
          <p:nvPr>
            <p:ph sz="half" idx="2"/>
          </p:nvPr>
        </p:nvSpPr>
        <p:spPr>
          <a:xfrm>
            <a:off x="629842" y="2505075"/>
            <a:ext cx="3868340"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7E473A09-FE8D-4380-B905-3D0590C5F87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EA9D616D-3733-496B-9162-108E7F177A70}"/>
              </a:ext>
            </a:extLst>
          </p:cNvPr>
          <p:cNvSpPr>
            <a:spLocks noGrp="1"/>
          </p:cNvSpPr>
          <p:nvPr>
            <p:ph sz="quarter" idx="4"/>
          </p:nvPr>
        </p:nvSpPr>
        <p:spPr>
          <a:xfrm>
            <a:off x="4629150" y="2505075"/>
            <a:ext cx="3887391"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8B21EC6-378F-4831-8069-4851175E0E42}"/>
              </a:ext>
            </a:extLst>
          </p:cNvPr>
          <p:cNvSpPr>
            <a:spLocks noGrp="1"/>
          </p:cNvSpPr>
          <p:nvPr>
            <p:ph type="dt" sz="half" idx="10"/>
          </p:nvPr>
        </p:nvSpPr>
        <p:spPr/>
        <p:txBody>
          <a:bodyPr/>
          <a:lstStyle/>
          <a:p>
            <a:pPr>
              <a:defRPr/>
            </a:pPr>
            <a:fld id="{97E202C3-8CB2-473B-8BB0-4B58F85BAE75}" type="datetime1">
              <a:rPr lang="nl-NL" smtClean="0"/>
              <a:t>2-5-2018</a:t>
            </a:fld>
            <a:endParaRPr lang="nl-NL"/>
          </a:p>
        </p:txBody>
      </p:sp>
      <p:sp>
        <p:nvSpPr>
          <p:cNvPr id="8" name="Tijdelijke aanduiding voor voettekst 7">
            <a:extLst>
              <a:ext uri="{FF2B5EF4-FFF2-40B4-BE49-F238E27FC236}">
                <a16:creationId xmlns:a16="http://schemas.microsoft.com/office/drawing/2014/main" id="{EE240BBC-B090-433C-87D6-DB15057DEF92}"/>
              </a:ext>
            </a:extLst>
          </p:cNvPr>
          <p:cNvSpPr>
            <a:spLocks noGrp="1"/>
          </p:cNvSpPr>
          <p:nvPr>
            <p:ph type="ftr" sz="quarter" idx="11"/>
          </p:nvPr>
        </p:nvSpPr>
        <p:spPr/>
        <p:txBody>
          <a:bodyPr/>
          <a:lstStyle/>
          <a:p>
            <a:pPr>
              <a:defRPr/>
            </a:pPr>
            <a:r>
              <a:rPr lang="nl-NL"/>
              <a:t>VPTV- ASL-mei 2014</a:t>
            </a:r>
          </a:p>
        </p:txBody>
      </p:sp>
      <p:sp>
        <p:nvSpPr>
          <p:cNvPr id="9" name="Tijdelijke aanduiding voor dianummer 8">
            <a:extLst>
              <a:ext uri="{FF2B5EF4-FFF2-40B4-BE49-F238E27FC236}">
                <a16:creationId xmlns:a16="http://schemas.microsoft.com/office/drawing/2014/main" id="{3C53BC87-EA66-4FF7-8969-7C2B6DB8CAF5}"/>
              </a:ext>
            </a:extLst>
          </p:cNvPr>
          <p:cNvSpPr>
            <a:spLocks noGrp="1"/>
          </p:cNvSpPr>
          <p:nvPr>
            <p:ph type="sldNum" sz="quarter" idx="12"/>
          </p:nvPr>
        </p:nvSpPr>
        <p:spPr/>
        <p:txBody>
          <a:bodyPr/>
          <a:lstStyle/>
          <a:p>
            <a:pPr>
              <a:defRPr/>
            </a:pPr>
            <a:fld id="{54B046EF-CAA0-45F6-B26A-6FE9FFF727F7}" type="slidenum">
              <a:rPr lang="nl-NL" smtClean="0"/>
              <a:pPr>
                <a:defRPr/>
              </a:pPr>
              <a:t>‹nr.›</a:t>
            </a:fld>
            <a:endParaRPr lang="nl-NL"/>
          </a:p>
        </p:txBody>
      </p:sp>
    </p:spTree>
    <p:extLst>
      <p:ext uri="{BB962C8B-B14F-4D97-AF65-F5344CB8AC3E}">
        <p14:creationId xmlns:p14="http://schemas.microsoft.com/office/powerpoint/2010/main" val="483272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FB060D-0F40-4471-9F80-FC53DF84A76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43FC2214-4813-4045-8695-A65A6BFB73B4}"/>
              </a:ext>
            </a:extLst>
          </p:cNvPr>
          <p:cNvSpPr>
            <a:spLocks noGrp="1"/>
          </p:cNvSpPr>
          <p:nvPr>
            <p:ph type="dt" sz="half" idx="10"/>
          </p:nvPr>
        </p:nvSpPr>
        <p:spPr/>
        <p:txBody>
          <a:bodyPr/>
          <a:lstStyle/>
          <a:p>
            <a:pPr>
              <a:defRPr/>
            </a:pPr>
            <a:fld id="{1AC160D3-E73E-4C2A-B93A-8536610A83E1}" type="datetime1">
              <a:rPr lang="nl-NL" smtClean="0"/>
              <a:t>2-5-2018</a:t>
            </a:fld>
            <a:endParaRPr lang="nl-NL"/>
          </a:p>
        </p:txBody>
      </p:sp>
      <p:sp>
        <p:nvSpPr>
          <p:cNvPr id="4" name="Tijdelijke aanduiding voor voettekst 3">
            <a:extLst>
              <a:ext uri="{FF2B5EF4-FFF2-40B4-BE49-F238E27FC236}">
                <a16:creationId xmlns:a16="http://schemas.microsoft.com/office/drawing/2014/main" id="{70A6EFF5-30F0-4289-B87A-3FD9B247B78E}"/>
              </a:ext>
            </a:extLst>
          </p:cNvPr>
          <p:cNvSpPr>
            <a:spLocks noGrp="1"/>
          </p:cNvSpPr>
          <p:nvPr>
            <p:ph type="ftr" sz="quarter" idx="11"/>
          </p:nvPr>
        </p:nvSpPr>
        <p:spPr/>
        <p:txBody>
          <a:bodyPr/>
          <a:lstStyle/>
          <a:p>
            <a:pPr>
              <a:defRPr/>
            </a:pPr>
            <a:r>
              <a:rPr lang="nl-NL"/>
              <a:t>VPTV- ASL-mei 2014</a:t>
            </a:r>
          </a:p>
        </p:txBody>
      </p:sp>
      <p:sp>
        <p:nvSpPr>
          <p:cNvPr id="5" name="Tijdelijke aanduiding voor dianummer 4">
            <a:extLst>
              <a:ext uri="{FF2B5EF4-FFF2-40B4-BE49-F238E27FC236}">
                <a16:creationId xmlns:a16="http://schemas.microsoft.com/office/drawing/2014/main" id="{DE3D11D3-CA1E-4B6F-9DF0-63B1B4F42D2C}"/>
              </a:ext>
            </a:extLst>
          </p:cNvPr>
          <p:cNvSpPr>
            <a:spLocks noGrp="1"/>
          </p:cNvSpPr>
          <p:nvPr>
            <p:ph type="sldNum" sz="quarter" idx="12"/>
          </p:nvPr>
        </p:nvSpPr>
        <p:spPr/>
        <p:txBody>
          <a:bodyPr/>
          <a:lstStyle/>
          <a:p>
            <a:pPr>
              <a:defRPr/>
            </a:pPr>
            <a:fld id="{6DBC6FA8-88C9-46BC-BFDD-02CF12F54655}" type="slidenum">
              <a:rPr lang="nl-NL" smtClean="0"/>
              <a:pPr>
                <a:defRPr/>
              </a:pPr>
              <a:t>‹nr.›</a:t>
            </a:fld>
            <a:endParaRPr lang="nl-NL"/>
          </a:p>
        </p:txBody>
      </p:sp>
    </p:spTree>
    <p:extLst>
      <p:ext uri="{BB962C8B-B14F-4D97-AF65-F5344CB8AC3E}">
        <p14:creationId xmlns:p14="http://schemas.microsoft.com/office/powerpoint/2010/main" val="3232906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312AB71-4CD4-46FF-8ED6-371526737613}"/>
              </a:ext>
            </a:extLst>
          </p:cNvPr>
          <p:cNvSpPr>
            <a:spLocks noGrp="1"/>
          </p:cNvSpPr>
          <p:nvPr>
            <p:ph type="dt" sz="half" idx="10"/>
          </p:nvPr>
        </p:nvSpPr>
        <p:spPr/>
        <p:txBody>
          <a:bodyPr/>
          <a:lstStyle/>
          <a:p>
            <a:pPr>
              <a:defRPr/>
            </a:pPr>
            <a:fld id="{D52B4060-4F20-40ED-8E7C-59CEB782DA41}" type="datetime1">
              <a:rPr lang="nl-NL" smtClean="0"/>
              <a:t>2-5-2018</a:t>
            </a:fld>
            <a:endParaRPr lang="nl-NL"/>
          </a:p>
        </p:txBody>
      </p:sp>
      <p:sp>
        <p:nvSpPr>
          <p:cNvPr id="3" name="Tijdelijke aanduiding voor voettekst 2">
            <a:extLst>
              <a:ext uri="{FF2B5EF4-FFF2-40B4-BE49-F238E27FC236}">
                <a16:creationId xmlns:a16="http://schemas.microsoft.com/office/drawing/2014/main" id="{90B1BB67-0D5B-4784-83EC-AED7319DD8F1}"/>
              </a:ext>
            </a:extLst>
          </p:cNvPr>
          <p:cNvSpPr>
            <a:spLocks noGrp="1"/>
          </p:cNvSpPr>
          <p:nvPr>
            <p:ph type="ftr" sz="quarter" idx="11"/>
          </p:nvPr>
        </p:nvSpPr>
        <p:spPr/>
        <p:txBody>
          <a:bodyPr/>
          <a:lstStyle/>
          <a:p>
            <a:pPr>
              <a:defRPr/>
            </a:pPr>
            <a:r>
              <a:rPr lang="nl-NL"/>
              <a:t>VPTV- ASL-mei 2014</a:t>
            </a:r>
          </a:p>
        </p:txBody>
      </p:sp>
      <p:sp>
        <p:nvSpPr>
          <p:cNvPr id="4" name="Tijdelijke aanduiding voor dianummer 3">
            <a:extLst>
              <a:ext uri="{FF2B5EF4-FFF2-40B4-BE49-F238E27FC236}">
                <a16:creationId xmlns:a16="http://schemas.microsoft.com/office/drawing/2014/main" id="{075D3CBB-1FC4-4815-A5E5-7338F17C5993}"/>
              </a:ext>
            </a:extLst>
          </p:cNvPr>
          <p:cNvSpPr>
            <a:spLocks noGrp="1"/>
          </p:cNvSpPr>
          <p:nvPr>
            <p:ph type="sldNum" sz="quarter" idx="12"/>
          </p:nvPr>
        </p:nvSpPr>
        <p:spPr/>
        <p:txBody>
          <a:bodyPr/>
          <a:lstStyle/>
          <a:p>
            <a:pPr>
              <a:defRPr/>
            </a:pPr>
            <a:fld id="{64761E2F-2A8E-4311-B9C0-9CA1FEFBEB5C}" type="slidenum">
              <a:rPr lang="nl-NL" smtClean="0"/>
              <a:pPr>
                <a:defRPr/>
              </a:pPr>
              <a:t>‹nr.›</a:t>
            </a:fld>
            <a:endParaRPr lang="nl-NL"/>
          </a:p>
        </p:txBody>
      </p:sp>
    </p:spTree>
    <p:extLst>
      <p:ext uri="{BB962C8B-B14F-4D97-AF65-F5344CB8AC3E}">
        <p14:creationId xmlns:p14="http://schemas.microsoft.com/office/powerpoint/2010/main" val="464984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49F926-155D-4064-B58C-22CF24069D4B}"/>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inhoud 2">
            <a:extLst>
              <a:ext uri="{FF2B5EF4-FFF2-40B4-BE49-F238E27FC236}">
                <a16:creationId xmlns:a16="http://schemas.microsoft.com/office/drawing/2014/main" id="{0C53E30D-1CFC-463C-A5E8-3327DA92F39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78B1D5A0-A0E7-48F3-801B-2FD12F009CF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AA1FF8FA-481B-4026-92EB-4AC2D38F56CC}"/>
              </a:ext>
            </a:extLst>
          </p:cNvPr>
          <p:cNvSpPr>
            <a:spLocks noGrp="1"/>
          </p:cNvSpPr>
          <p:nvPr>
            <p:ph type="dt" sz="half" idx="10"/>
          </p:nvPr>
        </p:nvSpPr>
        <p:spPr/>
        <p:txBody>
          <a:bodyPr/>
          <a:lstStyle/>
          <a:p>
            <a:pPr>
              <a:defRPr/>
            </a:pPr>
            <a:fld id="{32B5CBC7-1C4C-4EFC-9217-FB390311268A}" type="datetime1">
              <a:rPr lang="nl-NL" smtClean="0"/>
              <a:t>2-5-2018</a:t>
            </a:fld>
            <a:endParaRPr lang="nl-NL"/>
          </a:p>
        </p:txBody>
      </p:sp>
      <p:sp>
        <p:nvSpPr>
          <p:cNvPr id="6" name="Tijdelijke aanduiding voor voettekst 5">
            <a:extLst>
              <a:ext uri="{FF2B5EF4-FFF2-40B4-BE49-F238E27FC236}">
                <a16:creationId xmlns:a16="http://schemas.microsoft.com/office/drawing/2014/main" id="{6BB5FF33-F224-40AB-99CA-9338BA9CB903}"/>
              </a:ext>
            </a:extLst>
          </p:cNvPr>
          <p:cNvSpPr>
            <a:spLocks noGrp="1"/>
          </p:cNvSpPr>
          <p:nvPr>
            <p:ph type="ftr" sz="quarter" idx="11"/>
          </p:nvPr>
        </p:nvSpPr>
        <p:spPr/>
        <p:txBody>
          <a:bodyPr/>
          <a:lstStyle/>
          <a:p>
            <a:pPr>
              <a:defRPr/>
            </a:pPr>
            <a:r>
              <a:rPr lang="nl-NL"/>
              <a:t>VPTV- ASL-mei 2014</a:t>
            </a:r>
          </a:p>
        </p:txBody>
      </p:sp>
      <p:sp>
        <p:nvSpPr>
          <p:cNvPr id="7" name="Tijdelijke aanduiding voor dianummer 6">
            <a:extLst>
              <a:ext uri="{FF2B5EF4-FFF2-40B4-BE49-F238E27FC236}">
                <a16:creationId xmlns:a16="http://schemas.microsoft.com/office/drawing/2014/main" id="{B4D9ED25-BF31-4E68-9F8C-2715B4E881AE}"/>
              </a:ext>
            </a:extLst>
          </p:cNvPr>
          <p:cNvSpPr>
            <a:spLocks noGrp="1"/>
          </p:cNvSpPr>
          <p:nvPr>
            <p:ph type="sldNum" sz="quarter" idx="12"/>
          </p:nvPr>
        </p:nvSpPr>
        <p:spPr/>
        <p:txBody>
          <a:bodyPr/>
          <a:lstStyle/>
          <a:p>
            <a:pPr>
              <a:defRPr/>
            </a:pPr>
            <a:fld id="{DD7E1C28-7CAF-4C9F-83F3-78EF562ACB05}" type="slidenum">
              <a:rPr lang="nl-NL" smtClean="0"/>
              <a:pPr>
                <a:defRPr/>
              </a:pPr>
              <a:t>‹nr.›</a:t>
            </a:fld>
            <a:endParaRPr lang="nl-NL"/>
          </a:p>
        </p:txBody>
      </p:sp>
    </p:spTree>
    <p:extLst>
      <p:ext uri="{BB962C8B-B14F-4D97-AF65-F5344CB8AC3E}">
        <p14:creationId xmlns:p14="http://schemas.microsoft.com/office/powerpoint/2010/main" val="148245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7955CE-24D0-4109-908F-ED59F40FBA4C}"/>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afbeelding 2">
            <a:extLst>
              <a:ext uri="{FF2B5EF4-FFF2-40B4-BE49-F238E27FC236}">
                <a16:creationId xmlns:a16="http://schemas.microsoft.com/office/drawing/2014/main" id="{4E4152D4-554B-4F08-97CC-3EDA9009F89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l-NL"/>
          </a:p>
        </p:txBody>
      </p:sp>
      <p:sp>
        <p:nvSpPr>
          <p:cNvPr id="4" name="Tijdelijke aanduiding voor tekst 3">
            <a:extLst>
              <a:ext uri="{FF2B5EF4-FFF2-40B4-BE49-F238E27FC236}">
                <a16:creationId xmlns:a16="http://schemas.microsoft.com/office/drawing/2014/main" id="{20C33094-8F55-46A8-B36F-162FC536E78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B8E642B6-A4B9-44AC-B984-C89A8A49C54D}"/>
              </a:ext>
            </a:extLst>
          </p:cNvPr>
          <p:cNvSpPr>
            <a:spLocks noGrp="1"/>
          </p:cNvSpPr>
          <p:nvPr>
            <p:ph type="dt" sz="half" idx="10"/>
          </p:nvPr>
        </p:nvSpPr>
        <p:spPr/>
        <p:txBody>
          <a:bodyPr/>
          <a:lstStyle/>
          <a:p>
            <a:pPr>
              <a:defRPr/>
            </a:pPr>
            <a:fld id="{F7C151EA-2ECF-4761-91AF-F707CCAB6E0F}" type="datetime1">
              <a:rPr lang="nl-NL" smtClean="0"/>
              <a:t>2-5-2018</a:t>
            </a:fld>
            <a:endParaRPr lang="nl-NL"/>
          </a:p>
        </p:txBody>
      </p:sp>
      <p:sp>
        <p:nvSpPr>
          <p:cNvPr id="6" name="Tijdelijke aanduiding voor voettekst 5">
            <a:extLst>
              <a:ext uri="{FF2B5EF4-FFF2-40B4-BE49-F238E27FC236}">
                <a16:creationId xmlns:a16="http://schemas.microsoft.com/office/drawing/2014/main" id="{17876D43-3541-4A40-B51F-153580A3280D}"/>
              </a:ext>
            </a:extLst>
          </p:cNvPr>
          <p:cNvSpPr>
            <a:spLocks noGrp="1"/>
          </p:cNvSpPr>
          <p:nvPr>
            <p:ph type="ftr" sz="quarter" idx="11"/>
          </p:nvPr>
        </p:nvSpPr>
        <p:spPr/>
        <p:txBody>
          <a:bodyPr/>
          <a:lstStyle/>
          <a:p>
            <a:pPr>
              <a:defRPr/>
            </a:pPr>
            <a:r>
              <a:rPr lang="nl-NL"/>
              <a:t>VPTV- ASL-mei 2014</a:t>
            </a:r>
          </a:p>
        </p:txBody>
      </p:sp>
      <p:sp>
        <p:nvSpPr>
          <p:cNvPr id="7" name="Tijdelijke aanduiding voor dianummer 6">
            <a:extLst>
              <a:ext uri="{FF2B5EF4-FFF2-40B4-BE49-F238E27FC236}">
                <a16:creationId xmlns:a16="http://schemas.microsoft.com/office/drawing/2014/main" id="{6AF72107-16D5-4BF6-8E68-220CE47E2DCD}"/>
              </a:ext>
            </a:extLst>
          </p:cNvPr>
          <p:cNvSpPr>
            <a:spLocks noGrp="1"/>
          </p:cNvSpPr>
          <p:nvPr>
            <p:ph type="sldNum" sz="quarter" idx="12"/>
          </p:nvPr>
        </p:nvSpPr>
        <p:spPr/>
        <p:txBody>
          <a:bodyPr/>
          <a:lstStyle/>
          <a:p>
            <a:pPr>
              <a:defRPr/>
            </a:pPr>
            <a:fld id="{640CA2B9-E814-42D1-8F0B-331F9035C0BA}" type="slidenum">
              <a:rPr lang="nl-NL" smtClean="0"/>
              <a:pPr>
                <a:defRPr/>
              </a:pPr>
              <a:t>‹nr.›</a:t>
            </a:fld>
            <a:endParaRPr lang="nl-NL"/>
          </a:p>
        </p:txBody>
      </p:sp>
    </p:spTree>
    <p:extLst>
      <p:ext uri="{BB962C8B-B14F-4D97-AF65-F5344CB8AC3E}">
        <p14:creationId xmlns:p14="http://schemas.microsoft.com/office/powerpoint/2010/main" val="566792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88184F8-5A0D-4FCA-8157-C8D7DA0F971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E3CFEDB-165D-4638-9B62-DC706E2043E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F6430CE-28F2-497B-85A2-8396E1AAF522}"/>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1BDDC41-1C02-49D0-8925-AD730288B4C4}" type="datetime1">
              <a:rPr lang="nl-NL" smtClean="0"/>
              <a:t>2-5-2018</a:t>
            </a:fld>
            <a:endParaRPr lang="nl-NL"/>
          </a:p>
        </p:txBody>
      </p:sp>
      <p:sp>
        <p:nvSpPr>
          <p:cNvPr id="5" name="Tijdelijke aanduiding voor voettekst 4">
            <a:extLst>
              <a:ext uri="{FF2B5EF4-FFF2-40B4-BE49-F238E27FC236}">
                <a16:creationId xmlns:a16="http://schemas.microsoft.com/office/drawing/2014/main" id="{081CCEA7-1424-475A-BCC9-9DB9A0005A0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r>
              <a:rPr lang="nl-NL"/>
              <a:t>VPTV- ASL-mei 2014</a:t>
            </a:r>
          </a:p>
        </p:txBody>
      </p:sp>
      <p:sp>
        <p:nvSpPr>
          <p:cNvPr id="6" name="Tijdelijke aanduiding voor dianummer 5">
            <a:extLst>
              <a:ext uri="{FF2B5EF4-FFF2-40B4-BE49-F238E27FC236}">
                <a16:creationId xmlns:a16="http://schemas.microsoft.com/office/drawing/2014/main" id="{20FBD233-D16C-40D1-979F-F78FB806996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7AE5A3DF-1123-4F89-A5E7-ED072B05BAF7}" type="slidenum">
              <a:rPr lang="nl-NL" smtClean="0"/>
              <a:pPr>
                <a:defRPr/>
              </a:pPr>
              <a:t>‹nr.›</a:t>
            </a:fld>
            <a:endParaRPr lang="nl-NL"/>
          </a:p>
        </p:txBody>
      </p:sp>
    </p:spTree>
    <p:extLst>
      <p:ext uri="{BB962C8B-B14F-4D97-AF65-F5344CB8AC3E}">
        <p14:creationId xmlns:p14="http://schemas.microsoft.com/office/powerpoint/2010/main" val="246141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expertcollegeresources.blob.core.windows.net/assets/media/animations/18.6.6%20gebruiken%20van%20zuurstofmasker.mp4"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endParaRPr lang="nl-NL" dirty="0"/>
          </a:p>
        </p:txBody>
      </p:sp>
      <p:sp>
        <p:nvSpPr>
          <p:cNvPr id="3" name="Tijdelijke aanduiding voor voettekst 2"/>
          <p:cNvSpPr>
            <a:spLocks noGrp="1"/>
          </p:cNvSpPr>
          <p:nvPr>
            <p:ph type="ftr" sz="quarter" idx="11"/>
          </p:nvPr>
        </p:nvSpPr>
        <p:spPr/>
        <p:txBody>
          <a:bodyPr/>
          <a:lstStyle/>
          <a:p>
            <a:pPr>
              <a:defRPr/>
            </a:pPr>
            <a:r>
              <a:rPr lang="nl-NL"/>
              <a:t>VPTV- ASL-mei 2014</a:t>
            </a:r>
          </a:p>
        </p:txBody>
      </p:sp>
      <p:sp>
        <p:nvSpPr>
          <p:cNvPr id="7" name="Tijdelijke aanduiding voor inhoud 6">
            <a:extLst>
              <a:ext uri="{FF2B5EF4-FFF2-40B4-BE49-F238E27FC236}">
                <a16:creationId xmlns:a16="http://schemas.microsoft.com/office/drawing/2014/main" id="{02E532C0-F731-4172-BAC3-84483853DB84}"/>
              </a:ext>
            </a:extLst>
          </p:cNvPr>
          <p:cNvSpPr>
            <a:spLocks noGrp="1"/>
          </p:cNvSpPr>
          <p:nvPr>
            <p:ph idx="1"/>
          </p:nvPr>
        </p:nvSpPr>
        <p:spPr/>
        <p:txBody>
          <a:bodyPr/>
          <a:lstStyle/>
          <a:p>
            <a:endParaRPr lang="nl-N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eaLnBrk="1" fontAlgn="auto" hangingPunct="1">
              <a:spcAft>
                <a:spcPts val="0"/>
              </a:spcAft>
              <a:defRPr/>
            </a:pPr>
            <a:br>
              <a:rPr lang="nl-NL" b="1" dirty="0"/>
            </a:br>
            <a:r>
              <a:rPr lang="nl-NL" b="1" dirty="0"/>
              <a:t>Hypoxie kan ontstaan bij</a:t>
            </a:r>
            <a:br>
              <a:rPr lang="nl-NL" b="1" dirty="0"/>
            </a:br>
            <a:endParaRPr lang="nl-NL" b="1" dirty="0"/>
          </a:p>
        </p:txBody>
      </p:sp>
      <p:sp>
        <p:nvSpPr>
          <p:cNvPr id="7" name="Tijdelijke aanduiding voor inhoud 6"/>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nl-NL" u="sng" dirty="0"/>
              <a:t>Longaandoeningen</a:t>
            </a:r>
            <a:r>
              <a:rPr lang="nl-NL" dirty="0"/>
              <a:t>: belemmering gasuitwisseling</a:t>
            </a:r>
          </a:p>
          <a:p>
            <a:pPr eaLnBrk="1" fontAlgn="auto" hangingPunct="1">
              <a:spcAft>
                <a:spcPts val="0"/>
              </a:spcAft>
              <a:buFont typeface="Arial" pitchFamily="34" charset="0"/>
              <a:buChar char="•"/>
              <a:defRPr/>
            </a:pPr>
            <a:r>
              <a:rPr lang="nl-NL" u="sng" dirty="0"/>
              <a:t>Hartaandoeningen</a:t>
            </a:r>
            <a:r>
              <a:rPr lang="nl-NL" dirty="0"/>
              <a:t>: verstoorde bloedcirculatie</a:t>
            </a:r>
          </a:p>
          <a:p>
            <a:pPr eaLnBrk="1" fontAlgn="auto" hangingPunct="1">
              <a:spcAft>
                <a:spcPts val="0"/>
              </a:spcAft>
              <a:buFont typeface="Arial" pitchFamily="34" charset="0"/>
              <a:buChar char="•"/>
              <a:defRPr/>
            </a:pPr>
            <a:r>
              <a:rPr lang="nl-NL" u="sng" dirty="0"/>
              <a:t>Neurologische aandoeningen</a:t>
            </a:r>
            <a:r>
              <a:rPr lang="nl-NL" dirty="0"/>
              <a:t>: onvoldoende prikkeling ademhalingsspieren</a:t>
            </a:r>
          </a:p>
          <a:p>
            <a:pPr eaLnBrk="1" fontAlgn="auto" hangingPunct="1">
              <a:spcAft>
                <a:spcPts val="0"/>
              </a:spcAft>
              <a:buFont typeface="Arial" pitchFamily="34" charset="0"/>
              <a:buChar char="•"/>
              <a:defRPr/>
            </a:pPr>
            <a:r>
              <a:rPr lang="nl-NL" dirty="0"/>
              <a:t>Vertraagde werking ademcentrum, narcose of intoxicatie</a:t>
            </a:r>
          </a:p>
          <a:p>
            <a:pPr eaLnBrk="1" fontAlgn="auto" hangingPunct="1">
              <a:spcAft>
                <a:spcPts val="0"/>
              </a:spcAft>
              <a:buFont typeface="Arial" pitchFamily="34" charset="0"/>
              <a:buChar char="•"/>
              <a:defRPr/>
            </a:pPr>
            <a:r>
              <a:rPr lang="nl-NL" dirty="0"/>
              <a:t>Acute ademnood door verstikking, thoraxletsel of hersenletsel</a:t>
            </a:r>
          </a:p>
          <a:p>
            <a:pPr eaLnBrk="1" fontAlgn="auto" hangingPunct="1">
              <a:spcAft>
                <a:spcPts val="0"/>
              </a:spcAft>
              <a:buFont typeface="Arial" pitchFamily="34" charset="0"/>
              <a:buChar char="•"/>
              <a:defRPr/>
            </a:pPr>
            <a:r>
              <a:rPr lang="nl-NL" dirty="0"/>
              <a:t>Ernstige anemie</a:t>
            </a:r>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Verschijnselen hypoxie</a:t>
            </a:r>
          </a:p>
        </p:txBody>
      </p:sp>
      <p:sp>
        <p:nvSpPr>
          <p:cNvPr id="3" name="Tijdelijke aanduiding voor tekst 2"/>
          <p:cNvSpPr>
            <a:spLocks noGrp="1"/>
          </p:cNvSpPr>
          <p:nvPr>
            <p:ph type="body" idx="1"/>
          </p:nvPr>
        </p:nvSpPr>
        <p:spPr>
          <a:xfrm>
            <a:off x="539552" y="1412776"/>
            <a:ext cx="4040188" cy="762000"/>
          </a:xfrm>
        </p:spPr>
        <p:txBody>
          <a:bodyPr/>
          <a:lstStyle/>
          <a:p>
            <a:r>
              <a:rPr lang="nl-NL" dirty="0"/>
              <a:t>Matige hypoxie</a:t>
            </a:r>
          </a:p>
        </p:txBody>
      </p:sp>
      <p:sp>
        <p:nvSpPr>
          <p:cNvPr id="5" name="Tijdelijke aanduiding voor inhoud 4"/>
          <p:cNvSpPr>
            <a:spLocks noGrp="1"/>
          </p:cNvSpPr>
          <p:nvPr>
            <p:ph sz="half" idx="2"/>
          </p:nvPr>
        </p:nvSpPr>
        <p:spPr>
          <a:xfrm>
            <a:off x="457200" y="2420888"/>
            <a:ext cx="4040188" cy="2965169"/>
          </a:xfrm>
        </p:spPr>
        <p:txBody>
          <a:bodyPr/>
          <a:lstStyle/>
          <a:p>
            <a:pPr>
              <a:defRPr/>
            </a:pPr>
            <a:r>
              <a:rPr lang="nl-NL" dirty="0"/>
              <a:t>Verwardheid</a:t>
            </a:r>
          </a:p>
          <a:p>
            <a:pPr>
              <a:defRPr/>
            </a:pPr>
            <a:r>
              <a:rPr lang="nl-NL" dirty="0"/>
              <a:t>Rusteloos</a:t>
            </a:r>
          </a:p>
          <a:p>
            <a:pPr>
              <a:defRPr/>
            </a:pPr>
            <a:r>
              <a:rPr lang="nl-NL" dirty="0"/>
              <a:t>Transpireren</a:t>
            </a:r>
          </a:p>
          <a:p>
            <a:pPr>
              <a:defRPr/>
            </a:pPr>
            <a:r>
              <a:rPr lang="nl-NL" dirty="0"/>
              <a:t>Versnelde pols</a:t>
            </a:r>
          </a:p>
          <a:p>
            <a:pPr>
              <a:defRPr/>
            </a:pPr>
            <a:r>
              <a:rPr lang="nl-NL" dirty="0"/>
              <a:t>Cyanose</a:t>
            </a:r>
          </a:p>
          <a:p>
            <a:endParaRPr lang="nl-NL" dirty="0"/>
          </a:p>
        </p:txBody>
      </p:sp>
      <p:sp>
        <p:nvSpPr>
          <p:cNvPr id="4" name="Tijdelijke aanduiding voor tekst 3"/>
          <p:cNvSpPr>
            <a:spLocks noGrp="1"/>
          </p:cNvSpPr>
          <p:nvPr>
            <p:ph type="body" sz="quarter" idx="3"/>
          </p:nvPr>
        </p:nvSpPr>
        <p:spPr>
          <a:xfrm>
            <a:off x="4644008" y="1412776"/>
            <a:ext cx="4041775" cy="762000"/>
          </a:xfrm>
        </p:spPr>
        <p:txBody>
          <a:bodyPr/>
          <a:lstStyle/>
          <a:p>
            <a:r>
              <a:rPr lang="nl-NL" dirty="0"/>
              <a:t>Ernstige hypoxie</a:t>
            </a:r>
          </a:p>
        </p:txBody>
      </p:sp>
      <p:sp>
        <p:nvSpPr>
          <p:cNvPr id="6" name="Tijdelijke aanduiding voor inhoud 5"/>
          <p:cNvSpPr>
            <a:spLocks noGrp="1"/>
          </p:cNvSpPr>
          <p:nvPr>
            <p:ph sz="quarter" idx="4"/>
          </p:nvPr>
        </p:nvSpPr>
        <p:spPr>
          <a:xfrm>
            <a:off x="4645025" y="2276872"/>
            <a:ext cx="4041775" cy="3109185"/>
          </a:xfrm>
        </p:spPr>
        <p:txBody>
          <a:bodyPr/>
          <a:lstStyle/>
          <a:p>
            <a:pPr>
              <a:defRPr/>
            </a:pPr>
            <a:r>
              <a:rPr lang="nl-NL" dirty="0"/>
              <a:t>Lethargie (slaapzucht)</a:t>
            </a:r>
          </a:p>
          <a:p>
            <a:pPr>
              <a:defRPr/>
            </a:pPr>
            <a:r>
              <a:rPr lang="nl-NL" dirty="0"/>
              <a:t>Bradycardie</a:t>
            </a:r>
          </a:p>
          <a:p>
            <a:pPr>
              <a:defRPr/>
            </a:pPr>
            <a:r>
              <a:rPr lang="nl-NL" dirty="0" err="1"/>
              <a:t>Bradypneu</a:t>
            </a:r>
            <a:endParaRPr lang="nl-NL" dirty="0"/>
          </a:p>
          <a:p>
            <a:pPr>
              <a:defRPr/>
            </a:pPr>
            <a:r>
              <a:rPr lang="nl-NL" dirty="0"/>
              <a:t>Geeuwen</a:t>
            </a:r>
          </a:p>
          <a:p>
            <a:pPr>
              <a:defRPr/>
            </a:pPr>
            <a:r>
              <a:rPr lang="nl-NL" dirty="0"/>
              <a:t>Ernstige cyanose</a:t>
            </a:r>
          </a:p>
          <a:p>
            <a:pPr>
              <a:defRPr/>
            </a:pPr>
            <a:r>
              <a:rPr lang="nl-NL" dirty="0"/>
              <a:t>Shock</a:t>
            </a:r>
          </a:p>
          <a:p>
            <a:pPr>
              <a:defRPr/>
            </a:pPr>
            <a:r>
              <a:rPr lang="nl-NL" dirty="0"/>
              <a:t>Coma</a:t>
            </a:r>
          </a:p>
          <a:p>
            <a:endParaRPr lang="nl-NL" dirty="0"/>
          </a:p>
        </p:txBody>
      </p:sp>
      <p:sp>
        <p:nvSpPr>
          <p:cNvPr id="7" name="Tijdelijke aanduiding voor voettekst 6"/>
          <p:cNvSpPr>
            <a:spLocks noGrp="1"/>
          </p:cNvSpPr>
          <p:nvPr>
            <p:ph type="ftr" sz="quarter" idx="11"/>
          </p:nvPr>
        </p:nvSpPr>
        <p:spPr/>
        <p:txBody>
          <a:bodyPr/>
          <a:lstStyle/>
          <a:p>
            <a:pPr>
              <a:defRPr/>
            </a:pPr>
            <a:r>
              <a:rPr lang="nl-NL"/>
              <a:t>VPTV- ASL-mei 2014</a:t>
            </a:r>
          </a:p>
        </p:txBody>
      </p:sp>
    </p:spTree>
    <p:extLst>
      <p:ext uri="{BB962C8B-B14F-4D97-AF65-F5344CB8AC3E}">
        <p14:creationId xmlns:p14="http://schemas.microsoft.com/office/powerpoint/2010/main" val="2074015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a:t>Wat te doen bij Hypoxie?</a:t>
            </a:r>
          </a:p>
        </p:txBody>
      </p:sp>
      <p:sp>
        <p:nvSpPr>
          <p:cNvPr id="2" name="Tijdelijke aanduiding voor inhoud 1"/>
          <p:cNvSpPr>
            <a:spLocks noGrp="1"/>
          </p:cNvSpPr>
          <p:nvPr>
            <p:ph idx="1"/>
          </p:nvPr>
        </p:nvSpPr>
        <p:spPr/>
        <p:txBody>
          <a:bodyPr>
            <a:normAutofit/>
          </a:bodyPr>
          <a:lstStyle/>
          <a:p>
            <a:pPr>
              <a:buFont typeface="Arial" pitchFamily="34" charset="0"/>
              <a:buChar char="•"/>
              <a:defRPr/>
            </a:pPr>
            <a:r>
              <a:rPr lang="nl-NL" dirty="0"/>
              <a:t>Stel zorgvrager gerust</a:t>
            </a:r>
          </a:p>
          <a:p>
            <a:pPr>
              <a:buFont typeface="Arial" pitchFamily="34" charset="0"/>
              <a:buChar char="•"/>
              <a:defRPr/>
            </a:pPr>
            <a:r>
              <a:rPr lang="nl-NL" dirty="0"/>
              <a:t>Geef voorlichting over het ontstaan van de benauwdheid</a:t>
            </a:r>
          </a:p>
          <a:p>
            <a:pPr>
              <a:buFont typeface="Arial" pitchFamily="34" charset="0"/>
              <a:buChar char="•"/>
              <a:defRPr/>
            </a:pPr>
            <a:r>
              <a:rPr lang="nl-NL" dirty="0"/>
              <a:t>Maatregelen: (Afhankelijk van oorzaak)</a:t>
            </a:r>
          </a:p>
          <a:p>
            <a:pPr lvl="1">
              <a:buFont typeface="Arial" pitchFamily="34" charset="0"/>
              <a:buChar char="–"/>
              <a:defRPr/>
            </a:pPr>
            <a:r>
              <a:rPr lang="nl-NL" dirty="0"/>
              <a:t>Goed ventileerde ruimte</a:t>
            </a:r>
          </a:p>
          <a:p>
            <a:pPr lvl="1">
              <a:buFont typeface="Arial" pitchFamily="34" charset="0"/>
              <a:buChar char="–"/>
              <a:defRPr/>
            </a:pPr>
            <a:r>
              <a:rPr lang="nl-NL" dirty="0"/>
              <a:t>Houding helpen om beter adem te halen</a:t>
            </a:r>
          </a:p>
          <a:p>
            <a:pPr lvl="1">
              <a:buFont typeface="Arial" pitchFamily="34" charset="0"/>
              <a:buChar char="–"/>
              <a:defRPr/>
            </a:pPr>
            <a:r>
              <a:rPr lang="nl-NL" dirty="0"/>
              <a:t>Leer zorgvrager diep in te ademen, gevolgd door een rustige lange uitademing</a:t>
            </a:r>
          </a:p>
          <a:p>
            <a:pPr lvl="1">
              <a:buFont typeface="Arial" pitchFamily="34" charset="0"/>
              <a:buChar char="–"/>
              <a:defRPr/>
            </a:pPr>
            <a:r>
              <a:rPr lang="nl-NL" dirty="0"/>
              <a:t>Help met ophoesten</a:t>
            </a:r>
          </a:p>
          <a:p>
            <a:pPr lvl="1">
              <a:buFont typeface="Arial" pitchFamily="34" charset="0"/>
              <a:buChar char="–"/>
              <a:defRPr/>
            </a:pPr>
            <a:r>
              <a:rPr lang="nl-NL" dirty="0"/>
              <a:t>Zo nodig de neus- en keelholte uitzuigen in overleg met de arts</a:t>
            </a:r>
          </a:p>
          <a:p>
            <a:pPr lvl="1">
              <a:buFont typeface="Arial" pitchFamily="34" charset="0"/>
              <a:buChar char="–"/>
              <a:defRPr/>
            </a:pPr>
            <a:r>
              <a:rPr lang="nl-NL" dirty="0"/>
              <a:t>Geef volgens afspraak zuurstof therapie</a:t>
            </a:r>
          </a:p>
          <a:p>
            <a:endParaRPr lang="nl-NL" dirty="0"/>
          </a:p>
        </p:txBody>
      </p:sp>
      <p:sp>
        <p:nvSpPr>
          <p:cNvPr id="3" name="Tijdelijke aanduiding voor voettekst 2"/>
          <p:cNvSpPr>
            <a:spLocks noGrp="1"/>
          </p:cNvSpPr>
          <p:nvPr>
            <p:ph type="ftr" sz="quarter" idx="11"/>
          </p:nvPr>
        </p:nvSpPr>
        <p:spPr/>
        <p:txBody>
          <a:bodyPr/>
          <a:lstStyle/>
          <a:p>
            <a:pPr>
              <a:defRPr/>
            </a:pPr>
            <a:r>
              <a:rPr lang="nl-NL"/>
              <a:t>VPTV- ASL-mei 2014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1"/>
          <p:cNvSpPr>
            <a:spLocks noGrp="1"/>
          </p:cNvSpPr>
          <p:nvPr>
            <p:ph type="title"/>
          </p:nvPr>
        </p:nvSpPr>
        <p:spPr/>
        <p:txBody>
          <a:bodyPr/>
          <a:lstStyle/>
          <a:p>
            <a:pPr eaLnBrk="1" hangingPunct="1"/>
            <a:r>
              <a:rPr lang="nl-NL" b="1"/>
              <a:t>Zuurstoftoediening</a:t>
            </a:r>
          </a:p>
        </p:txBody>
      </p:sp>
      <p:sp>
        <p:nvSpPr>
          <p:cNvPr id="7" name="Tijdelijke aanduiding voor inhoud 6"/>
          <p:cNvSpPr>
            <a:spLocks noGrp="1"/>
          </p:cNvSpPr>
          <p:nvPr>
            <p:ph idx="1"/>
          </p:nvPr>
        </p:nvSpPr>
        <p:spPr>
          <a:xfrm>
            <a:off x="457200" y="1481328"/>
            <a:ext cx="8229600" cy="5044016"/>
          </a:xfrm>
        </p:spPr>
        <p:txBody>
          <a:bodyPr rtlCol="0">
            <a:normAutofit fontScale="92500" lnSpcReduction="10000"/>
          </a:bodyPr>
          <a:lstStyle/>
          <a:p>
            <a:pPr eaLnBrk="1" fontAlgn="auto" hangingPunct="1">
              <a:spcAft>
                <a:spcPts val="0"/>
              </a:spcAft>
              <a:buFont typeface="Arial" pitchFamily="34" charset="0"/>
              <a:buChar char="•"/>
              <a:defRPr/>
            </a:pPr>
            <a:r>
              <a:rPr lang="nl-NL" sz="2400" dirty="0"/>
              <a:t>Risicovolle handeling</a:t>
            </a:r>
          </a:p>
          <a:p>
            <a:pPr eaLnBrk="1" fontAlgn="auto" hangingPunct="1">
              <a:spcAft>
                <a:spcPts val="0"/>
              </a:spcAft>
              <a:buFont typeface="Arial" pitchFamily="34" charset="0"/>
              <a:buChar char="•"/>
              <a:defRPr/>
            </a:pPr>
            <a:r>
              <a:rPr lang="nl-NL" sz="2400" dirty="0"/>
              <a:t>Bij ondeskundige toediening loopt zorgvrager gevaar</a:t>
            </a:r>
          </a:p>
          <a:p>
            <a:pPr eaLnBrk="1" fontAlgn="auto" hangingPunct="1">
              <a:spcAft>
                <a:spcPts val="0"/>
              </a:spcAft>
              <a:buFont typeface="Arial" pitchFamily="34" charset="0"/>
              <a:buChar char="•"/>
              <a:defRPr/>
            </a:pPr>
            <a:r>
              <a:rPr lang="nl-NL" sz="2400" dirty="0"/>
              <a:t>Medicinaal gas, regels gelden van Wet op de geneesmiddelenvoorziening (WOG): voorschrijven is voorbehouden aan artsen en verloskundigen</a:t>
            </a:r>
          </a:p>
          <a:p>
            <a:pPr eaLnBrk="1" fontAlgn="auto" hangingPunct="1">
              <a:spcAft>
                <a:spcPts val="0"/>
              </a:spcAft>
              <a:buFont typeface="Arial" pitchFamily="34" charset="0"/>
              <a:buChar char="•"/>
              <a:defRPr/>
            </a:pPr>
            <a:r>
              <a:rPr lang="nl-NL" sz="2400" dirty="0"/>
              <a:t>Toedienen is geen voorbehouden handeling in de zin van de wet BIG</a:t>
            </a:r>
          </a:p>
          <a:p>
            <a:pPr eaLnBrk="1" fontAlgn="auto" hangingPunct="1">
              <a:spcAft>
                <a:spcPts val="0"/>
              </a:spcAft>
              <a:buFont typeface="Arial" pitchFamily="34" charset="0"/>
              <a:buChar char="•"/>
              <a:defRPr/>
            </a:pPr>
            <a:r>
              <a:rPr lang="nl-NL" sz="2400" dirty="0"/>
              <a:t>Verpleegkundige is niet zelfstandig bevoegd</a:t>
            </a:r>
          </a:p>
          <a:p>
            <a:pPr eaLnBrk="1" fontAlgn="auto" hangingPunct="1">
              <a:spcAft>
                <a:spcPts val="0"/>
              </a:spcAft>
              <a:buFont typeface="Arial" pitchFamily="34" charset="0"/>
              <a:buChar char="•"/>
              <a:defRPr/>
            </a:pPr>
            <a:r>
              <a:rPr lang="nl-NL" sz="2400" dirty="0"/>
              <a:t>Om de handelingen uit te voeren moet de verpleegkundige zich op basis van opleiding en ervaring bekwaam achten</a:t>
            </a:r>
          </a:p>
          <a:p>
            <a:pPr eaLnBrk="1" fontAlgn="auto" hangingPunct="1">
              <a:spcAft>
                <a:spcPts val="0"/>
              </a:spcAft>
              <a:buFont typeface="Arial" pitchFamily="34" charset="0"/>
              <a:buChar char="•"/>
              <a:defRPr/>
            </a:pPr>
            <a:r>
              <a:rPr lang="nl-NL" sz="2400" dirty="0"/>
              <a:t>In noodsituaties wordt iedereen geacht hulp te verlenen</a:t>
            </a:r>
          </a:p>
          <a:p>
            <a:pPr eaLnBrk="1" fontAlgn="auto" hangingPunct="1">
              <a:spcAft>
                <a:spcPts val="0"/>
              </a:spcAft>
              <a:buFont typeface="Arial" pitchFamily="34" charset="0"/>
              <a:buChar char="•"/>
              <a:defRPr/>
            </a:pPr>
            <a:r>
              <a:rPr lang="nl-NL" sz="2400" dirty="0"/>
              <a:t>Verpleegkundige neemt bij de uitvoering de algemeen geldende zorgvuldigheidseisen in acht</a:t>
            </a:r>
          </a:p>
          <a:p>
            <a:pPr eaLnBrk="1" fontAlgn="auto" hangingPunct="1">
              <a:spcAft>
                <a:spcPts val="0"/>
              </a:spcAft>
              <a:buFont typeface="Arial" pitchFamily="34" charset="0"/>
              <a:buChar char="•"/>
              <a:defRPr/>
            </a:pPr>
            <a:r>
              <a:rPr lang="nl-NL" sz="2400" dirty="0"/>
              <a:t>Op afdelingen waar vaak zuurstof gegeven wordt, zal in de meeste instellingen over gegaan worden tot functionele zelfstandigheids regeling</a:t>
            </a:r>
          </a:p>
          <a:p>
            <a:pPr eaLnBrk="1" fontAlgn="auto" hangingPunct="1">
              <a:spcAft>
                <a:spcPts val="0"/>
              </a:spcAft>
              <a:buFont typeface="Arial" pitchFamily="34" charset="0"/>
              <a:buNone/>
              <a:defRPr/>
            </a:pPr>
            <a:endParaRPr lang="nl-NL" dirty="0"/>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a:bodyPr>
          <a:lstStyle/>
          <a:p>
            <a:pPr eaLnBrk="1" fontAlgn="auto" hangingPunct="1">
              <a:spcAft>
                <a:spcPts val="0"/>
              </a:spcAft>
              <a:defRPr/>
            </a:pPr>
            <a:r>
              <a:rPr lang="nl-NL" b="1" dirty="0"/>
              <a:t>Observatiepunten vooraf: </a:t>
            </a:r>
            <a:br>
              <a:rPr lang="nl-NL" b="1" dirty="0"/>
            </a:br>
            <a:r>
              <a:rPr lang="nl-NL" dirty="0"/>
              <a:t> </a:t>
            </a:r>
            <a:r>
              <a:rPr lang="nl-NL" b="1" dirty="0"/>
              <a:t>ademhaling</a:t>
            </a:r>
          </a:p>
        </p:txBody>
      </p:sp>
      <p:sp>
        <p:nvSpPr>
          <p:cNvPr id="7" name="Tijdelijke aanduiding voor inhoud 6"/>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endParaRPr lang="nl-NL" sz="3000" dirty="0"/>
          </a:p>
          <a:p>
            <a:pPr eaLnBrk="1" fontAlgn="auto" hangingPunct="1">
              <a:spcAft>
                <a:spcPts val="0"/>
              </a:spcAft>
              <a:buFont typeface="Arial" pitchFamily="34" charset="0"/>
              <a:buChar char="•"/>
              <a:defRPr/>
            </a:pPr>
            <a:r>
              <a:rPr lang="nl-NL" sz="3000" dirty="0"/>
              <a:t>Ademfrequentie	: </a:t>
            </a:r>
            <a:r>
              <a:rPr lang="nl-NL" sz="3000" dirty="0" err="1"/>
              <a:t>tachypneu</a:t>
            </a:r>
            <a:r>
              <a:rPr lang="nl-NL" sz="3000" dirty="0"/>
              <a:t>/</a:t>
            </a:r>
            <a:r>
              <a:rPr lang="nl-NL" sz="3000" dirty="0" err="1"/>
              <a:t>bradypneu</a:t>
            </a:r>
            <a:endParaRPr lang="nl-NL" sz="3000" dirty="0"/>
          </a:p>
          <a:p>
            <a:pPr eaLnBrk="1" fontAlgn="auto" hangingPunct="1">
              <a:spcAft>
                <a:spcPts val="0"/>
              </a:spcAft>
              <a:buFont typeface="Arial" pitchFamily="34" charset="0"/>
              <a:buChar char="•"/>
              <a:defRPr/>
            </a:pPr>
            <a:r>
              <a:rPr lang="nl-NL" sz="3000" dirty="0"/>
              <a:t>Ademritme		: regelmatig of onregelmatig</a:t>
            </a:r>
          </a:p>
          <a:p>
            <a:pPr eaLnBrk="1" fontAlgn="auto" hangingPunct="1">
              <a:spcAft>
                <a:spcPts val="0"/>
              </a:spcAft>
              <a:buFont typeface="Arial" pitchFamily="34" charset="0"/>
              <a:buChar char="•"/>
              <a:defRPr/>
            </a:pPr>
            <a:r>
              <a:rPr lang="nl-NL" sz="3000" dirty="0"/>
              <a:t>Diepte			: oppervlakkig of diep</a:t>
            </a:r>
          </a:p>
          <a:p>
            <a:pPr eaLnBrk="1" fontAlgn="auto" hangingPunct="1">
              <a:spcAft>
                <a:spcPts val="0"/>
              </a:spcAft>
              <a:buFont typeface="Arial" pitchFamily="34" charset="0"/>
              <a:buChar char="•"/>
              <a:defRPr/>
            </a:pPr>
            <a:r>
              <a:rPr lang="nl-NL" sz="3000" dirty="0"/>
              <a:t>Ademgeluiden		: piepen, fluiten, snurken </a:t>
            </a:r>
          </a:p>
          <a:p>
            <a:pPr eaLnBrk="1" fontAlgn="auto" hangingPunct="1">
              <a:spcAft>
                <a:spcPts val="0"/>
              </a:spcAft>
              <a:buFont typeface="Arial" pitchFamily="34" charset="0"/>
              <a:buChar char="•"/>
              <a:defRPr/>
            </a:pPr>
            <a:r>
              <a:rPr lang="nl-NL" sz="3000" dirty="0"/>
              <a:t>Pijn bij ademhalen?</a:t>
            </a:r>
          </a:p>
          <a:p>
            <a:pPr eaLnBrk="1" fontAlgn="auto" hangingPunct="1">
              <a:spcAft>
                <a:spcPts val="0"/>
              </a:spcAft>
              <a:buFont typeface="Arial" pitchFamily="34" charset="0"/>
              <a:buChar char="•"/>
              <a:defRPr/>
            </a:pPr>
            <a:r>
              <a:rPr lang="nl-NL" sz="3000" dirty="0"/>
              <a:t>Welke houding neemt de zorgvrager aan?</a:t>
            </a:r>
          </a:p>
          <a:p>
            <a:pPr eaLnBrk="1" fontAlgn="auto" hangingPunct="1">
              <a:spcAft>
                <a:spcPts val="0"/>
              </a:spcAft>
              <a:buFont typeface="Arial" pitchFamily="34" charset="0"/>
              <a:buChar char="•"/>
              <a:defRPr/>
            </a:pPr>
            <a:r>
              <a:rPr lang="nl-NL" sz="3000" dirty="0"/>
              <a:t>Gebruik hulpademhalingsspieren</a:t>
            </a:r>
          </a:p>
          <a:p>
            <a:pPr eaLnBrk="1" fontAlgn="auto" hangingPunct="1">
              <a:spcAft>
                <a:spcPts val="0"/>
              </a:spcAft>
              <a:buFont typeface="Arial" pitchFamily="34" charset="0"/>
              <a:buChar char="•"/>
              <a:defRPr/>
            </a:pPr>
            <a:r>
              <a:rPr lang="nl-NL" sz="3000" dirty="0"/>
              <a:t>Sprake van cyanose</a:t>
            </a:r>
          </a:p>
          <a:p>
            <a:pPr eaLnBrk="1" fontAlgn="auto" hangingPunct="1">
              <a:spcAft>
                <a:spcPts val="0"/>
              </a:spcAft>
              <a:buFont typeface="Arial" pitchFamily="34" charset="0"/>
              <a:buChar char="•"/>
              <a:defRPr/>
            </a:pPr>
            <a:r>
              <a:rPr lang="nl-NL" sz="3000" dirty="0"/>
              <a:t>Spreken met adempauzes</a:t>
            </a:r>
          </a:p>
          <a:p>
            <a:pPr eaLnBrk="1" fontAlgn="auto" hangingPunct="1">
              <a:spcAft>
                <a:spcPts val="0"/>
              </a:spcAft>
              <a:buFont typeface="Arial" pitchFamily="34" charset="0"/>
              <a:buChar char="•"/>
              <a:defRPr/>
            </a:pPr>
            <a:endParaRPr lang="nl-NL" dirty="0"/>
          </a:p>
          <a:p>
            <a:pPr eaLnBrk="1" fontAlgn="auto" hangingPunct="1">
              <a:spcAft>
                <a:spcPts val="0"/>
              </a:spcAft>
              <a:buFont typeface="Arial" pitchFamily="34" charset="0"/>
              <a:buChar char="•"/>
              <a:defRPr/>
            </a:pPr>
            <a:endParaRPr lang="nl-NL" dirty="0"/>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a:bodyPr>
          <a:lstStyle/>
          <a:p>
            <a:pPr eaLnBrk="1" fontAlgn="auto" hangingPunct="1">
              <a:spcAft>
                <a:spcPts val="0"/>
              </a:spcAft>
              <a:defRPr/>
            </a:pPr>
            <a:br>
              <a:rPr lang="nl-NL" b="1" dirty="0"/>
            </a:br>
            <a:r>
              <a:rPr lang="nl-NL" b="1" dirty="0"/>
              <a:t>Materialen en systemen</a:t>
            </a:r>
          </a:p>
        </p:txBody>
      </p:sp>
      <p:sp>
        <p:nvSpPr>
          <p:cNvPr id="13315" name="Tijdelijke aanduiding voor inhoud 6"/>
          <p:cNvSpPr>
            <a:spLocks noGrp="1"/>
          </p:cNvSpPr>
          <p:nvPr>
            <p:ph idx="1"/>
          </p:nvPr>
        </p:nvSpPr>
        <p:spPr>
          <a:xfrm>
            <a:off x="914400" y="1557338"/>
            <a:ext cx="8229600" cy="4525962"/>
          </a:xfrm>
        </p:spPr>
        <p:txBody>
          <a:bodyPr/>
          <a:lstStyle/>
          <a:p>
            <a:pPr eaLnBrk="1" hangingPunct="1">
              <a:buFont typeface="Arial" charset="0"/>
              <a:buNone/>
            </a:pPr>
            <a:r>
              <a:rPr lang="nl-NL" sz="3000" dirty="0"/>
              <a:t>Zuurstof kan worden geleverd via:</a:t>
            </a:r>
          </a:p>
          <a:p>
            <a:pPr lvl="1" eaLnBrk="1" hangingPunct="1"/>
            <a:r>
              <a:rPr lang="nl-NL" sz="2600" dirty="0"/>
              <a:t>centraal zuurstofsysteem</a:t>
            </a:r>
          </a:p>
          <a:p>
            <a:pPr lvl="1" eaLnBrk="1" hangingPunct="1"/>
            <a:r>
              <a:rPr lang="nl-NL" sz="2600" dirty="0"/>
              <a:t>zuurstofcilinder</a:t>
            </a:r>
          </a:p>
          <a:p>
            <a:pPr lvl="1" eaLnBrk="1" hangingPunct="1"/>
            <a:endParaRPr lang="nl-NL" sz="2600" dirty="0"/>
          </a:p>
          <a:p>
            <a:pPr lvl="1" eaLnBrk="1" hangingPunct="1">
              <a:buFont typeface="Arial" charset="0"/>
              <a:buNone/>
            </a:pPr>
            <a:r>
              <a:rPr lang="nl-NL" sz="2600" u="sng" dirty="0"/>
              <a:t>Systemen</a:t>
            </a:r>
            <a:r>
              <a:rPr lang="nl-NL" sz="2600" dirty="0"/>
              <a:t>:</a:t>
            </a:r>
          </a:p>
          <a:p>
            <a:pPr lvl="1" eaLnBrk="1" hangingPunct="1">
              <a:buFont typeface="Arial" charset="0"/>
              <a:buNone/>
            </a:pPr>
            <a:r>
              <a:rPr lang="nl-NL" sz="2600" dirty="0"/>
              <a:t>Zuurstofkatheter</a:t>
            </a:r>
          </a:p>
          <a:p>
            <a:pPr lvl="1" eaLnBrk="1" hangingPunct="1">
              <a:buFont typeface="Arial" charset="0"/>
              <a:buNone/>
            </a:pPr>
            <a:r>
              <a:rPr lang="nl-NL" sz="2600" dirty="0"/>
              <a:t>Zuurstofbril</a:t>
            </a:r>
          </a:p>
          <a:p>
            <a:pPr lvl="1" eaLnBrk="1" hangingPunct="1">
              <a:buFont typeface="Arial" charset="0"/>
              <a:buNone/>
            </a:pPr>
            <a:r>
              <a:rPr lang="nl-NL" sz="2600" dirty="0"/>
              <a:t>Zuurstofmasker</a:t>
            </a:r>
            <a:endParaRPr lang="nl-NL" dirty="0"/>
          </a:p>
          <a:p>
            <a:pPr eaLnBrk="1" hangingPunct="1"/>
            <a:endParaRPr lang="nl-NL" dirty="0"/>
          </a:p>
        </p:txBody>
      </p:sp>
      <p:sp>
        <p:nvSpPr>
          <p:cNvPr id="9" name="Tijdelijke aanduiding voor voettekst 8"/>
          <p:cNvSpPr>
            <a:spLocks noGrp="1"/>
          </p:cNvSpPr>
          <p:nvPr>
            <p:ph type="ftr" sz="quarter" idx="11"/>
          </p:nvPr>
        </p:nvSpPr>
        <p:spPr/>
        <p:txBody>
          <a:bodyPr/>
          <a:lstStyle/>
          <a:p>
            <a:pPr>
              <a:defRPr/>
            </a:pPr>
            <a:r>
              <a:rPr lang="nl-NL"/>
              <a:t>VPTV- ASL-mei 2014</a:t>
            </a:r>
          </a:p>
        </p:txBody>
      </p:sp>
      <p:pic>
        <p:nvPicPr>
          <p:cNvPr id="13316" name="Picture 6" descr="C:\Documents and Settings\ROC\Bureaublad\untitled.bmp"/>
          <p:cNvPicPr>
            <a:picLocks noChangeAspect="1" noChangeArrowheads="1"/>
          </p:cNvPicPr>
          <p:nvPr/>
        </p:nvPicPr>
        <p:blipFill>
          <a:blip r:embed="rId2" cstate="print"/>
          <a:srcRect/>
          <a:stretch>
            <a:fillRect/>
          </a:stretch>
        </p:blipFill>
        <p:spPr bwMode="auto">
          <a:xfrm>
            <a:off x="7812088" y="260350"/>
            <a:ext cx="1085850" cy="1628775"/>
          </a:xfrm>
          <a:prstGeom prst="rect">
            <a:avLst/>
          </a:prstGeom>
          <a:noFill/>
          <a:ln w="9525">
            <a:noFill/>
            <a:miter lim="800000"/>
            <a:headEnd/>
            <a:tailEnd/>
          </a:ln>
        </p:spPr>
      </p:pic>
      <p:pic>
        <p:nvPicPr>
          <p:cNvPr id="13317" name="Picture 8" descr="C:\Documents and Settings\ROC\Bureaublad\untitled.bmp"/>
          <p:cNvPicPr>
            <a:picLocks noChangeAspect="1" noChangeArrowheads="1"/>
          </p:cNvPicPr>
          <p:nvPr/>
        </p:nvPicPr>
        <p:blipFill>
          <a:blip r:embed="rId3" cstate="print"/>
          <a:srcRect/>
          <a:stretch>
            <a:fillRect/>
          </a:stretch>
        </p:blipFill>
        <p:spPr bwMode="auto">
          <a:xfrm>
            <a:off x="6156325" y="1989138"/>
            <a:ext cx="1584325" cy="1584325"/>
          </a:xfrm>
          <a:prstGeom prst="rect">
            <a:avLst/>
          </a:prstGeom>
          <a:noFill/>
          <a:ln w="9525">
            <a:noFill/>
            <a:miter lim="800000"/>
            <a:headEnd/>
            <a:tailEnd/>
          </a:ln>
        </p:spPr>
      </p:pic>
      <p:pic>
        <p:nvPicPr>
          <p:cNvPr id="13318" name="Picture 12" descr="C:\Documents and Settings\ROC\Bureaublad\imagesCA3ME2RJ.jpg"/>
          <p:cNvPicPr>
            <a:picLocks noChangeAspect="1" noChangeArrowheads="1"/>
          </p:cNvPicPr>
          <p:nvPr/>
        </p:nvPicPr>
        <p:blipFill>
          <a:blip r:embed="rId4" cstate="print"/>
          <a:srcRect/>
          <a:stretch>
            <a:fillRect/>
          </a:stretch>
        </p:blipFill>
        <p:spPr bwMode="auto">
          <a:xfrm>
            <a:off x="4427984" y="3140968"/>
            <a:ext cx="2286000" cy="1066800"/>
          </a:xfrm>
          <a:prstGeom prst="rect">
            <a:avLst/>
          </a:prstGeom>
          <a:noFill/>
          <a:ln w="9525">
            <a:noFill/>
            <a:miter lim="800000"/>
            <a:headEnd/>
            <a:tailEnd/>
          </a:ln>
        </p:spPr>
      </p:pic>
      <p:pic>
        <p:nvPicPr>
          <p:cNvPr id="13319" name="Picture 13" descr="C:\Documents and Settings\ROC\Bureaublad\untitled.bmp"/>
          <p:cNvPicPr>
            <a:picLocks noChangeAspect="1" noChangeArrowheads="1"/>
          </p:cNvPicPr>
          <p:nvPr/>
        </p:nvPicPr>
        <p:blipFill>
          <a:blip r:embed="rId5" cstate="print"/>
          <a:srcRect/>
          <a:stretch>
            <a:fillRect/>
          </a:stretch>
        </p:blipFill>
        <p:spPr bwMode="auto">
          <a:xfrm>
            <a:off x="6227763" y="4076700"/>
            <a:ext cx="1566862" cy="1566863"/>
          </a:xfrm>
          <a:prstGeom prst="rect">
            <a:avLst/>
          </a:prstGeom>
          <a:noFill/>
          <a:ln w="9525">
            <a:noFill/>
            <a:miter lim="800000"/>
            <a:headEnd/>
            <a:tailEnd/>
          </a:ln>
        </p:spPr>
      </p:pic>
      <p:pic>
        <p:nvPicPr>
          <p:cNvPr id="13320" name="Picture 15" descr="C:\Documents and Settings\ROC\Bureaublad\untitled.bmp"/>
          <p:cNvPicPr>
            <a:picLocks noChangeAspect="1" noChangeArrowheads="1"/>
          </p:cNvPicPr>
          <p:nvPr/>
        </p:nvPicPr>
        <p:blipFill>
          <a:blip r:embed="rId6" cstate="print"/>
          <a:srcRect/>
          <a:stretch>
            <a:fillRect/>
          </a:stretch>
        </p:blipFill>
        <p:spPr bwMode="auto">
          <a:xfrm>
            <a:off x="4140200" y="4797425"/>
            <a:ext cx="1511300" cy="15113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a:bodyPr>
          <a:lstStyle/>
          <a:p>
            <a:pPr eaLnBrk="1" fontAlgn="auto" hangingPunct="1">
              <a:spcAft>
                <a:spcPts val="0"/>
              </a:spcAft>
              <a:defRPr/>
            </a:pPr>
            <a:r>
              <a:rPr lang="nl-NL" b="1" dirty="0"/>
              <a:t>Hulpapparatuur voor centraal zuurstofsysteem</a:t>
            </a:r>
          </a:p>
        </p:txBody>
      </p:sp>
      <p:sp>
        <p:nvSpPr>
          <p:cNvPr id="14339" name="Tijdelijke aanduiding voor inhoud 6"/>
          <p:cNvSpPr>
            <a:spLocks noGrp="1"/>
          </p:cNvSpPr>
          <p:nvPr>
            <p:ph idx="1"/>
          </p:nvPr>
        </p:nvSpPr>
        <p:spPr/>
        <p:txBody>
          <a:bodyPr/>
          <a:lstStyle/>
          <a:p>
            <a:pPr eaLnBrk="1" hangingPunct="1"/>
            <a:endParaRPr lang="nl-NL"/>
          </a:p>
          <a:p>
            <a:pPr eaLnBrk="1" hangingPunct="1"/>
            <a:r>
              <a:rPr lang="nl-NL"/>
              <a:t>Bevochtigingsreservoir</a:t>
            </a:r>
          </a:p>
          <a:p>
            <a:pPr eaLnBrk="1" hangingPunct="1"/>
            <a:r>
              <a:rPr lang="nl-NL"/>
              <a:t>Flowmeter</a:t>
            </a:r>
          </a:p>
        </p:txBody>
      </p:sp>
      <p:sp>
        <p:nvSpPr>
          <p:cNvPr id="6" name="Tijdelijke aanduiding voor voettekst 5"/>
          <p:cNvSpPr>
            <a:spLocks noGrp="1"/>
          </p:cNvSpPr>
          <p:nvPr>
            <p:ph type="ftr" sz="quarter" idx="11"/>
          </p:nvPr>
        </p:nvSpPr>
        <p:spPr/>
        <p:txBody>
          <a:bodyPr/>
          <a:lstStyle/>
          <a:p>
            <a:pPr>
              <a:defRPr/>
            </a:pPr>
            <a:r>
              <a:rPr lang="nl-NL"/>
              <a:t>VPTV- ASL-mei 2014</a:t>
            </a:r>
          </a:p>
        </p:txBody>
      </p:sp>
      <p:pic>
        <p:nvPicPr>
          <p:cNvPr id="14340" name="Picture 5" descr="C:\Documents and Settings\ROC\Bureaublad\untitled.bmp"/>
          <p:cNvPicPr>
            <a:picLocks noChangeAspect="1" noChangeArrowheads="1"/>
          </p:cNvPicPr>
          <p:nvPr/>
        </p:nvPicPr>
        <p:blipFill>
          <a:blip r:embed="rId2" cstate="print"/>
          <a:srcRect/>
          <a:stretch>
            <a:fillRect/>
          </a:stretch>
        </p:blipFill>
        <p:spPr bwMode="auto">
          <a:xfrm>
            <a:off x="1042988" y="3644900"/>
            <a:ext cx="3833812" cy="2574925"/>
          </a:xfrm>
          <a:prstGeom prst="rect">
            <a:avLst/>
          </a:prstGeom>
          <a:noFill/>
          <a:ln w="9525">
            <a:noFill/>
            <a:miter lim="800000"/>
            <a:headEnd/>
            <a:tailEnd/>
          </a:ln>
        </p:spPr>
      </p:pic>
      <p:pic>
        <p:nvPicPr>
          <p:cNvPr id="14341" name="Picture 6" descr="C:\Documents and Settings\ROC\Bureaublad\imagesCAZFW79T.jpg"/>
          <p:cNvPicPr>
            <a:picLocks noChangeAspect="1" noChangeArrowheads="1"/>
          </p:cNvPicPr>
          <p:nvPr/>
        </p:nvPicPr>
        <p:blipFill>
          <a:blip r:embed="rId3" cstate="print"/>
          <a:srcRect/>
          <a:stretch>
            <a:fillRect/>
          </a:stretch>
        </p:blipFill>
        <p:spPr bwMode="auto">
          <a:xfrm>
            <a:off x="5651500" y="2349500"/>
            <a:ext cx="2143125" cy="214312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a:bodyPr>
          <a:lstStyle/>
          <a:p>
            <a:pPr eaLnBrk="1" fontAlgn="auto" hangingPunct="1">
              <a:spcAft>
                <a:spcPts val="0"/>
              </a:spcAft>
              <a:defRPr/>
            </a:pPr>
            <a:r>
              <a:rPr lang="nl-NL" b="1" dirty="0"/>
              <a:t>Hulpapparatuur voor zuurstofcilinder</a:t>
            </a:r>
          </a:p>
        </p:txBody>
      </p:sp>
      <p:sp>
        <p:nvSpPr>
          <p:cNvPr id="15363" name="Tijdelijke aanduiding voor inhoud 6"/>
          <p:cNvSpPr>
            <a:spLocks noGrp="1"/>
          </p:cNvSpPr>
          <p:nvPr>
            <p:ph idx="1"/>
          </p:nvPr>
        </p:nvSpPr>
        <p:spPr/>
        <p:txBody>
          <a:bodyPr/>
          <a:lstStyle/>
          <a:p>
            <a:pPr eaLnBrk="1" hangingPunct="1"/>
            <a:r>
              <a:rPr lang="nl-NL"/>
              <a:t>Manometer met reduceerventiel</a:t>
            </a:r>
          </a:p>
          <a:p>
            <a:pPr eaLnBrk="1" hangingPunct="1"/>
            <a:r>
              <a:rPr lang="nl-NL"/>
              <a:t>Bevochtigingsreservoir</a:t>
            </a:r>
          </a:p>
          <a:p>
            <a:pPr eaLnBrk="1" hangingPunct="1"/>
            <a:r>
              <a:rPr lang="nl-NL"/>
              <a:t>Flowmeter</a:t>
            </a:r>
          </a:p>
        </p:txBody>
      </p:sp>
      <p:sp>
        <p:nvSpPr>
          <p:cNvPr id="5" name="Tijdelijke aanduiding voor voettekst 4"/>
          <p:cNvSpPr>
            <a:spLocks noGrp="1"/>
          </p:cNvSpPr>
          <p:nvPr>
            <p:ph type="ftr" sz="quarter" idx="11"/>
          </p:nvPr>
        </p:nvSpPr>
        <p:spPr/>
        <p:txBody>
          <a:bodyPr/>
          <a:lstStyle/>
          <a:p>
            <a:pPr>
              <a:defRPr/>
            </a:pPr>
            <a:r>
              <a:rPr lang="nl-NL"/>
              <a:t>VPTV- ASL-mei 2014</a:t>
            </a:r>
          </a:p>
        </p:txBody>
      </p:sp>
      <p:pic>
        <p:nvPicPr>
          <p:cNvPr id="15364" name="Picture 7" descr="C:\Documents and Settings\ROC\Bureaublad\untitled.bmp"/>
          <p:cNvPicPr>
            <a:picLocks noChangeAspect="1" noChangeArrowheads="1"/>
          </p:cNvPicPr>
          <p:nvPr/>
        </p:nvPicPr>
        <p:blipFill>
          <a:blip r:embed="rId2" cstate="print"/>
          <a:srcRect/>
          <a:stretch>
            <a:fillRect/>
          </a:stretch>
        </p:blipFill>
        <p:spPr bwMode="auto">
          <a:xfrm>
            <a:off x="4059010" y="2564904"/>
            <a:ext cx="5084990" cy="338383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a:bodyPr>
          <a:lstStyle/>
          <a:p>
            <a:pPr eaLnBrk="1" fontAlgn="auto" hangingPunct="1">
              <a:spcAft>
                <a:spcPts val="0"/>
              </a:spcAft>
              <a:defRPr/>
            </a:pPr>
            <a:br>
              <a:rPr lang="nl-NL" b="1" dirty="0"/>
            </a:br>
            <a:r>
              <a:rPr lang="nl-NL" b="1" dirty="0"/>
              <a:t>Manometer</a:t>
            </a:r>
          </a:p>
        </p:txBody>
      </p:sp>
      <p:sp>
        <p:nvSpPr>
          <p:cNvPr id="16387" name="Tijdelijke aanduiding voor inhoud 6"/>
          <p:cNvSpPr>
            <a:spLocks noGrp="1"/>
          </p:cNvSpPr>
          <p:nvPr>
            <p:ph idx="1"/>
          </p:nvPr>
        </p:nvSpPr>
        <p:spPr/>
        <p:txBody>
          <a:bodyPr/>
          <a:lstStyle/>
          <a:p>
            <a:pPr eaLnBrk="1" hangingPunct="1"/>
            <a:r>
              <a:rPr lang="nl-NL" sz="3000" dirty="0"/>
              <a:t>Hiermee kun je berekenen hoeveel minuten zuurstof de cilinder bevat</a:t>
            </a:r>
          </a:p>
          <a:p>
            <a:pPr eaLnBrk="1" hangingPunct="1"/>
            <a:r>
              <a:rPr lang="nl-NL" sz="3000" dirty="0"/>
              <a:t>Geeft de druk aan in de cilinder</a:t>
            </a:r>
          </a:p>
          <a:p>
            <a:pPr eaLnBrk="1" hangingPunct="1"/>
            <a:r>
              <a:rPr lang="nl-NL" sz="3000" dirty="0"/>
              <a:t>Druk wordt uitgedrukt in atmosfeer</a:t>
            </a:r>
          </a:p>
          <a:p>
            <a:pPr lvl="1" eaLnBrk="1" hangingPunct="1">
              <a:buFont typeface="Arial" charset="0"/>
              <a:buNone/>
            </a:pPr>
            <a:endParaRPr lang="nl-NL" sz="2600" b="1" dirty="0"/>
          </a:p>
          <a:p>
            <a:pPr lvl="1" eaLnBrk="1" hangingPunct="1">
              <a:buFont typeface="Arial" charset="0"/>
              <a:buNone/>
            </a:pPr>
            <a:r>
              <a:rPr lang="nl-NL" sz="2600" b="1" dirty="0"/>
              <a:t>Voorbeeld berekening:</a:t>
            </a:r>
          </a:p>
          <a:p>
            <a:pPr lvl="1" eaLnBrk="1" hangingPunct="1">
              <a:buFont typeface="Arial" charset="0"/>
              <a:buNone/>
            </a:pPr>
            <a:r>
              <a:rPr lang="nl-NL" sz="1600" dirty="0"/>
              <a:t>Zie boek blz. 299</a:t>
            </a:r>
            <a:endParaRPr lang="nl-NL" dirty="0"/>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p:txBody>
          <a:bodyPr/>
          <a:lstStyle/>
          <a:p>
            <a:pPr eaLnBrk="1" hangingPunct="1"/>
            <a:r>
              <a:rPr lang="nl-NL" b="1"/>
              <a:t>Reduceerventiel</a:t>
            </a:r>
          </a:p>
        </p:txBody>
      </p:sp>
      <p:sp>
        <p:nvSpPr>
          <p:cNvPr id="17411" name="Tijdelijke aanduiding voor inhoud 6"/>
          <p:cNvSpPr>
            <a:spLocks noGrp="1"/>
          </p:cNvSpPr>
          <p:nvPr>
            <p:ph idx="1"/>
          </p:nvPr>
        </p:nvSpPr>
        <p:spPr/>
        <p:txBody>
          <a:bodyPr>
            <a:normAutofit/>
          </a:bodyPr>
          <a:lstStyle/>
          <a:p>
            <a:pPr eaLnBrk="1" hangingPunct="1"/>
            <a:endParaRPr lang="nl-NL" sz="2800"/>
          </a:p>
          <a:p>
            <a:pPr eaLnBrk="1" hangingPunct="1"/>
            <a:r>
              <a:rPr lang="nl-NL" sz="2800"/>
              <a:t>Verlaagt de druk van het uitstroomende gas voordat het naar de flowmeter wordt geleid</a:t>
            </a:r>
          </a:p>
          <a:p>
            <a:pPr eaLnBrk="1" hangingPunct="1"/>
            <a:r>
              <a:rPr lang="nl-NL" sz="2800"/>
              <a:t>Flowmeter is een volumemeter met een drijver</a:t>
            </a:r>
          </a:p>
          <a:p>
            <a:pPr eaLnBrk="1" hangingPunct="1"/>
            <a:r>
              <a:rPr lang="nl-NL" sz="2800"/>
              <a:t>Cijfers op de meter geven aan hoeveel zuurstof per minuut wordt afgegeven</a:t>
            </a:r>
          </a:p>
          <a:p>
            <a:pPr eaLnBrk="1" hangingPunct="1"/>
            <a:r>
              <a:rPr lang="nl-NL" sz="2800"/>
              <a:t>M.b.v. de fijnregelknop stel je het gewenste aantal liters in</a:t>
            </a:r>
          </a:p>
          <a:p>
            <a:pPr eaLnBrk="1" hangingPunct="1"/>
            <a:r>
              <a:rPr lang="nl-NL" sz="2800"/>
              <a:t>De bovenkant van de drijver is het afleespunt</a:t>
            </a:r>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el 1">
            <a:extLst>
              <a:ext uri="{FF2B5EF4-FFF2-40B4-BE49-F238E27FC236}">
                <a16:creationId xmlns:a16="http://schemas.microsoft.com/office/drawing/2014/main" id="{A9284264-C2F6-45DB-8CF4-D7287512814F}"/>
              </a:ext>
            </a:extLst>
          </p:cNvPr>
          <p:cNvSpPr>
            <a:spLocks noGrp="1"/>
          </p:cNvSpPr>
          <p:nvPr>
            <p:ph type="ctrTitle"/>
          </p:nvPr>
        </p:nvSpPr>
        <p:spPr/>
        <p:txBody>
          <a:bodyPr/>
          <a:lstStyle/>
          <a:p>
            <a:r>
              <a:rPr lang="nl-NL" altLang="nl-NL" b="1" dirty="0"/>
              <a:t>Verpleegtechnische handelingen, niveau 4</a:t>
            </a:r>
            <a:endParaRPr lang="nl-NL" altLang="nl-NL" dirty="0"/>
          </a:p>
        </p:txBody>
      </p:sp>
      <p:sp>
        <p:nvSpPr>
          <p:cNvPr id="2051" name="Ondertitel 2">
            <a:extLst>
              <a:ext uri="{FF2B5EF4-FFF2-40B4-BE49-F238E27FC236}">
                <a16:creationId xmlns:a16="http://schemas.microsoft.com/office/drawing/2014/main" id="{F5A251BC-7AC6-49D7-BD67-1634AEE76746}"/>
              </a:ext>
            </a:extLst>
          </p:cNvPr>
          <p:cNvSpPr>
            <a:spLocks noGrp="1"/>
          </p:cNvSpPr>
          <p:nvPr>
            <p:ph type="subTitle" idx="1"/>
          </p:nvPr>
        </p:nvSpPr>
        <p:spPr>
          <a:xfrm>
            <a:off x="1371600" y="3886200"/>
            <a:ext cx="6400800" cy="1990725"/>
          </a:xfrm>
        </p:spPr>
        <p:txBody>
          <a:bodyPr/>
          <a:lstStyle/>
          <a:p>
            <a:r>
              <a:rPr lang="nl-NL" altLang="nl-NL" sz="2800" b="1" dirty="0">
                <a:solidFill>
                  <a:srgbClr val="0070C0"/>
                </a:solidFill>
              </a:rPr>
              <a:t>Thema 8, Ondersteunen bij de ademhaling,</a:t>
            </a:r>
          </a:p>
          <a:p>
            <a:r>
              <a:rPr lang="nl-NL" altLang="nl-NL" sz="2800" b="1" dirty="0">
                <a:solidFill>
                  <a:srgbClr val="0070C0"/>
                </a:solidFill>
              </a:rPr>
              <a:t>Hoofdstuk 23 : Toedienen van zuurstof</a:t>
            </a:r>
          </a:p>
          <a:p>
            <a:endParaRPr lang="nl-NL" altLang="nl-NL" dirty="0">
              <a:solidFill>
                <a:srgbClr val="00CC66"/>
              </a:solidFill>
            </a:endParaRPr>
          </a:p>
        </p:txBody>
      </p:sp>
    </p:spTree>
    <p:extLst>
      <p:ext uri="{BB962C8B-B14F-4D97-AF65-F5344CB8AC3E}">
        <p14:creationId xmlns:p14="http://schemas.microsoft.com/office/powerpoint/2010/main" val="3581419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el 1"/>
          <p:cNvSpPr>
            <a:spLocks noGrp="1"/>
          </p:cNvSpPr>
          <p:nvPr>
            <p:ph type="title"/>
          </p:nvPr>
        </p:nvSpPr>
        <p:spPr/>
        <p:txBody>
          <a:bodyPr/>
          <a:lstStyle/>
          <a:p>
            <a:pPr eaLnBrk="1" hangingPunct="1"/>
            <a:r>
              <a:rPr lang="nl-NL" b="1"/>
              <a:t>Bevochtigingsreservoir</a:t>
            </a:r>
          </a:p>
        </p:txBody>
      </p:sp>
      <p:sp>
        <p:nvSpPr>
          <p:cNvPr id="18435" name="Tijdelijke aanduiding voor inhoud 6"/>
          <p:cNvSpPr>
            <a:spLocks noGrp="1"/>
          </p:cNvSpPr>
          <p:nvPr>
            <p:ph idx="1"/>
          </p:nvPr>
        </p:nvSpPr>
        <p:spPr/>
        <p:txBody>
          <a:bodyPr/>
          <a:lstStyle/>
          <a:p>
            <a:pPr eaLnBrk="1" hangingPunct="1"/>
            <a:r>
              <a:rPr lang="nl-NL" sz="2800"/>
              <a:t>Zuurstof wordt vervolgens door het bevochtigingsreservoir ( gedestileerd water) geleid</a:t>
            </a:r>
          </a:p>
          <a:p>
            <a:pPr eaLnBrk="1" hangingPunct="1"/>
            <a:r>
              <a:rPr lang="nl-NL" sz="2800"/>
              <a:t>Zuurstof is een droog gas</a:t>
            </a:r>
          </a:p>
          <a:p>
            <a:pPr eaLnBrk="1" hangingPunct="1"/>
            <a:r>
              <a:rPr lang="nl-NL" sz="2800"/>
              <a:t>Uitgang van het reservoir verbind je met een zuurstofkatheter, zuurstofbril of zuurstofmasker</a:t>
            </a:r>
          </a:p>
          <a:p>
            <a:pPr eaLnBrk="1" hangingPunct="1">
              <a:buFont typeface="Arial" charset="0"/>
              <a:buNone/>
            </a:pPr>
            <a:endParaRPr lang="nl-NL" sz="2800"/>
          </a:p>
        </p:txBody>
      </p:sp>
      <p:sp>
        <p:nvSpPr>
          <p:cNvPr id="5" name="Tijdelijke aanduiding voor voettekst 4"/>
          <p:cNvSpPr>
            <a:spLocks noGrp="1"/>
          </p:cNvSpPr>
          <p:nvPr>
            <p:ph type="ftr" sz="quarter" idx="11"/>
          </p:nvPr>
        </p:nvSpPr>
        <p:spPr/>
        <p:txBody>
          <a:bodyPr/>
          <a:lstStyle/>
          <a:p>
            <a:pPr>
              <a:defRPr/>
            </a:pPr>
            <a:r>
              <a:rPr lang="nl-NL"/>
              <a:t>VPTV- ASL-mei 2014</a:t>
            </a:r>
          </a:p>
        </p:txBody>
      </p:sp>
      <p:pic>
        <p:nvPicPr>
          <p:cNvPr id="18436" name="Picture 6" descr="C:\Documents and Settings\ROC\Bureaublad\imagesCAZFW79T.jpg"/>
          <p:cNvPicPr>
            <a:picLocks noChangeAspect="1" noChangeArrowheads="1"/>
          </p:cNvPicPr>
          <p:nvPr/>
        </p:nvPicPr>
        <p:blipFill>
          <a:blip r:embed="rId2" cstate="print"/>
          <a:srcRect/>
          <a:stretch>
            <a:fillRect/>
          </a:stretch>
        </p:blipFill>
        <p:spPr bwMode="auto">
          <a:xfrm>
            <a:off x="6084888" y="4076700"/>
            <a:ext cx="2143125" cy="214312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p:nvPr>
        </p:nvSpPr>
        <p:spPr/>
        <p:txBody>
          <a:bodyPr/>
          <a:lstStyle/>
          <a:p>
            <a:pPr eaLnBrk="1" hangingPunct="1"/>
            <a:r>
              <a:rPr lang="nl-NL" b="1"/>
              <a:t>High-flowsysteem</a:t>
            </a:r>
          </a:p>
        </p:txBody>
      </p:sp>
      <p:sp>
        <p:nvSpPr>
          <p:cNvPr id="7" name="Tijdelijke aanduiding voor inhoud 6"/>
          <p:cNvSpPr>
            <a:spLocks noGrp="1"/>
          </p:cNvSpPr>
          <p:nvPr>
            <p:ph idx="1"/>
          </p:nvPr>
        </p:nvSpPr>
        <p:spPr/>
        <p:txBody>
          <a:bodyPr rtlCol="0">
            <a:normAutofit fontScale="92500"/>
          </a:bodyPr>
          <a:lstStyle/>
          <a:p>
            <a:pPr eaLnBrk="1" fontAlgn="auto" hangingPunct="1">
              <a:spcAft>
                <a:spcPts val="0"/>
              </a:spcAft>
              <a:buFont typeface="Arial" pitchFamily="34" charset="0"/>
              <a:buChar char="•"/>
              <a:defRPr/>
            </a:pPr>
            <a:r>
              <a:rPr lang="nl-NL" sz="2800" dirty="0"/>
              <a:t>Sterke luchtstroom die onder andere uit zuurstof bestaat</a:t>
            </a:r>
          </a:p>
          <a:p>
            <a:pPr eaLnBrk="1" fontAlgn="auto" hangingPunct="1">
              <a:spcAft>
                <a:spcPts val="0"/>
              </a:spcAft>
              <a:buFont typeface="Arial" pitchFamily="34" charset="0"/>
              <a:buChar char="•"/>
              <a:defRPr/>
            </a:pPr>
            <a:r>
              <a:rPr lang="nl-NL" sz="2800" dirty="0"/>
              <a:t>De toevoer wordt niet of nauwelijks beïnvloed door de ademhaling van de zorgvrager</a:t>
            </a:r>
          </a:p>
          <a:p>
            <a:pPr eaLnBrk="1" fontAlgn="auto" hangingPunct="1">
              <a:spcAft>
                <a:spcPts val="0"/>
              </a:spcAft>
              <a:buFont typeface="Arial" pitchFamily="34" charset="0"/>
              <a:buChar char="•"/>
              <a:defRPr/>
            </a:pPr>
            <a:r>
              <a:rPr lang="nl-NL" sz="2800" dirty="0"/>
              <a:t>Systemen kunnen 60-150 liter lucht per minuut afgeven</a:t>
            </a:r>
          </a:p>
          <a:p>
            <a:pPr eaLnBrk="1" fontAlgn="auto" hangingPunct="1">
              <a:spcAft>
                <a:spcPts val="0"/>
              </a:spcAft>
              <a:buFont typeface="Arial" pitchFamily="34" charset="0"/>
              <a:buChar char="•"/>
              <a:defRPr/>
            </a:pPr>
            <a:r>
              <a:rPr lang="nl-NL" sz="2800" dirty="0"/>
              <a:t>Je stelt het systeem in op de waarde van de zuurstofconcentratie in de luchtstroom</a:t>
            </a:r>
          </a:p>
          <a:p>
            <a:pPr eaLnBrk="1" fontAlgn="auto" hangingPunct="1">
              <a:spcAft>
                <a:spcPts val="0"/>
              </a:spcAft>
              <a:buFont typeface="Arial" pitchFamily="34" charset="0"/>
              <a:buChar char="•"/>
              <a:defRPr/>
            </a:pPr>
            <a:r>
              <a:rPr lang="nl-NL" sz="2800" dirty="0"/>
              <a:t>Waarde wordt uitgedrukt in FiO2</a:t>
            </a:r>
          </a:p>
          <a:p>
            <a:pPr eaLnBrk="1" fontAlgn="auto" hangingPunct="1">
              <a:spcAft>
                <a:spcPts val="0"/>
              </a:spcAft>
              <a:buFont typeface="Arial" pitchFamily="34" charset="0"/>
              <a:buChar char="•"/>
              <a:defRPr/>
            </a:pPr>
            <a:r>
              <a:rPr lang="nl-NL" sz="2800" dirty="0"/>
              <a:t>Voorbeeld: </a:t>
            </a:r>
            <a:r>
              <a:rPr lang="nl-NL" sz="2800" dirty="0" err="1"/>
              <a:t>non-breathing</a:t>
            </a:r>
            <a:r>
              <a:rPr lang="nl-NL" sz="2800" dirty="0"/>
              <a:t> zuurstofmasker, wordt meestal gebruikt op een i.c. of spoedeisende hulp</a:t>
            </a:r>
          </a:p>
          <a:p>
            <a:pPr eaLnBrk="1" fontAlgn="auto" hangingPunct="1">
              <a:spcAft>
                <a:spcPts val="0"/>
              </a:spcAft>
              <a:buFont typeface="Arial" pitchFamily="34" charset="0"/>
              <a:buNone/>
              <a:defRPr/>
            </a:pPr>
            <a:endParaRPr lang="nl-NL" sz="2800" dirty="0"/>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el 1"/>
          <p:cNvSpPr>
            <a:spLocks noGrp="1"/>
          </p:cNvSpPr>
          <p:nvPr>
            <p:ph type="title"/>
          </p:nvPr>
        </p:nvSpPr>
        <p:spPr/>
        <p:txBody>
          <a:bodyPr/>
          <a:lstStyle/>
          <a:p>
            <a:pPr eaLnBrk="1" hangingPunct="1"/>
            <a:r>
              <a:rPr lang="nl-NL" b="1"/>
              <a:t>Low-flowsysteem</a:t>
            </a:r>
          </a:p>
        </p:txBody>
      </p:sp>
      <p:sp>
        <p:nvSpPr>
          <p:cNvPr id="7" name="Tijdelijke aanduiding voor inhoud 6"/>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nl-NL" sz="2800" dirty="0"/>
              <a:t>Continu een kleine hoeveelheid zuurstof</a:t>
            </a:r>
          </a:p>
          <a:p>
            <a:pPr eaLnBrk="1" fontAlgn="auto" hangingPunct="1">
              <a:spcAft>
                <a:spcPts val="0"/>
              </a:spcAft>
              <a:buFont typeface="Arial" pitchFamily="34" charset="0"/>
              <a:buChar char="•"/>
              <a:defRPr/>
            </a:pPr>
            <a:r>
              <a:rPr lang="nl-NL" sz="2800" dirty="0"/>
              <a:t>Gebruikt bij toediening van 1 tot 10 liter zuurstof per minuut</a:t>
            </a:r>
          </a:p>
          <a:p>
            <a:pPr eaLnBrk="1" fontAlgn="auto" hangingPunct="1">
              <a:spcAft>
                <a:spcPts val="0"/>
              </a:spcAft>
              <a:buFont typeface="Arial" pitchFamily="34" charset="0"/>
              <a:buChar char="•"/>
              <a:defRPr/>
            </a:pPr>
            <a:r>
              <a:rPr lang="nl-NL" sz="2800" dirty="0"/>
              <a:t>Nadeel: zuurstoftoevoer kun je minder goed afstemmen op de vraag, omdat de zorgvrager kan blijven ademen</a:t>
            </a:r>
          </a:p>
          <a:p>
            <a:pPr eaLnBrk="1" fontAlgn="auto" hangingPunct="1">
              <a:spcAft>
                <a:spcPts val="0"/>
              </a:spcAft>
              <a:buFont typeface="Arial" charset="0"/>
              <a:buNone/>
              <a:defRPr/>
            </a:pPr>
            <a:r>
              <a:rPr lang="nl-NL" sz="2800" dirty="0"/>
              <a:t>	Afhankelijk van de ademhaling kan de zuurstofbehoefte wisselen</a:t>
            </a:r>
          </a:p>
          <a:p>
            <a:pPr eaLnBrk="1" fontAlgn="auto" hangingPunct="1">
              <a:spcAft>
                <a:spcPts val="0"/>
              </a:spcAft>
              <a:buFont typeface="Arial" pitchFamily="34" charset="0"/>
              <a:buChar char="•"/>
              <a:defRPr/>
            </a:pPr>
            <a:r>
              <a:rPr lang="nl-NL" sz="2800" dirty="0"/>
              <a:t>Voorbeelden:</a:t>
            </a:r>
          </a:p>
          <a:p>
            <a:pPr lvl="1" eaLnBrk="1" fontAlgn="auto" hangingPunct="1">
              <a:spcAft>
                <a:spcPts val="0"/>
              </a:spcAft>
              <a:buFont typeface="Arial" pitchFamily="34" charset="0"/>
              <a:buChar char="–"/>
              <a:defRPr/>
            </a:pPr>
            <a:r>
              <a:rPr lang="nl-NL" sz="2400" dirty="0"/>
              <a:t>Zuurstofmasker</a:t>
            </a:r>
          </a:p>
          <a:p>
            <a:pPr lvl="1" eaLnBrk="1" fontAlgn="auto" hangingPunct="1">
              <a:spcAft>
                <a:spcPts val="0"/>
              </a:spcAft>
              <a:buFont typeface="Arial" pitchFamily="34" charset="0"/>
              <a:buChar char="–"/>
              <a:defRPr/>
            </a:pPr>
            <a:r>
              <a:rPr lang="nl-NL" sz="2400" dirty="0"/>
              <a:t>Zuurstofbril</a:t>
            </a:r>
          </a:p>
          <a:p>
            <a:pPr lvl="1" eaLnBrk="1" fontAlgn="auto" hangingPunct="1">
              <a:spcAft>
                <a:spcPts val="0"/>
              </a:spcAft>
              <a:buFont typeface="Arial" pitchFamily="34" charset="0"/>
              <a:buChar char="–"/>
              <a:defRPr/>
            </a:pPr>
            <a:r>
              <a:rPr lang="nl-NL" sz="2400" dirty="0"/>
              <a:t>Zuurstoftent</a:t>
            </a:r>
          </a:p>
          <a:p>
            <a:pPr eaLnBrk="1" fontAlgn="auto" hangingPunct="1">
              <a:spcAft>
                <a:spcPts val="0"/>
              </a:spcAft>
              <a:buFont typeface="Arial" pitchFamily="34" charset="0"/>
              <a:buNone/>
              <a:defRPr/>
            </a:pPr>
            <a:endParaRPr lang="nl-NL" sz="2800" dirty="0"/>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1"/>
          <p:cNvSpPr>
            <a:spLocks noGrp="1"/>
          </p:cNvSpPr>
          <p:nvPr>
            <p:ph type="title"/>
          </p:nvPr>
        </p:nvSpPr>
        <p:spPr/>
        <p:txBody>
          <a:bodyPr/>
          <a:lstStyle/>
          <a:p>
            <a:pPr eaLnBrk="1" hangingPunct="1"/>
            <a:r>
              <a:rPr lang="nl-NL" b="1" dirty="0"/>
              <a:t>Zuurstofbril </a:t>
            </a:r>
          </a:p>
        </p:txBody>
      </p:sp>
      <p:sp>
        <p:nvSpPr>
          <p:cNvPr id="7" name="Tijdelijke aanduiding voor inhoud 6"/>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nl-NL" sz="2800" dirty="0"/>
              <a:t>Bestaat uit en flexibele slang die onder de neus ligt met twee uitstroompijpjes die je in de neusgaten van de zorgvrager plaatst</a:t>
            </a:r>
          </a:p>
          <a:p>
            <a:pPr eaLnBrk="1" fontAlgn="auto" hangingPunct="1">
              <a:spcAft>
                <a:spcPts val="0"/>
              </a:spcAft>
              <a:buFont typeface="Arial" pitchFamily="34" charset="0"/>
              <a:buChar char="•"/>
              <a:defRPr/>
            </a:pPr>
            <a:r>
              <a:rPr lang="nl-NL" sz="2800" dirty="0"/>
              <a:t>Geeft minder kans op irritatie van de neusslijmvlies</a:t>
            </a:r>
          </a:p>
          <a:p>
            <a:pPr eaLnBrk="1" fontAlgn="auto" hangingPunct="1">
              <a:spcAft>
                <a:spcPts val="0"/>
              </a:spcAft>
              <a:buFont typeface="Arial" pitchFamily="34" charset="0"/>
              <a:buChar char="•"/>
              <a:defRPr/>
            </a:pPr>
            <a:r>
              <a:rPr lang="nl-NL" sz="2800" dirty="0"/>
              <a:t>Let op voor drukplekken neusgaten en oren, bril niet te strak vastmaken</a:t>
            </a:r>
          </a:p>
          <a:p>
            <a:pPr eaLnBrk="1" fontAlgn="auto" hangingPunct="1">
              <a:spcAft>
                <a:spcPts val="0"/>
              </a:spcAft>
              <a:buFont typeface="Arial" pitchFamily="34" charset="0"/>
              <a:buChar char="•"/>
              <a:defRPr/>
            </a:pPr>
            <a:r>
              <a:rPr lang="nl-NL" sz="2800" dirty="0"/>
              <a:t>Prettiger in gebruik dan de zuurstofkatheter</a:t>
            </a:r>
          </a:p>
          <a:p>
            <a:pPr eaLnBrk="1" fontAlgn="auto" hangingPunct="1">
              <a:spcAft>
                <a:spcPts val="0"/>
              </a:spcAft>
              <a:buFont typeface="Arial" pitchFamily="34" charset="0"/>
              <a:buChar char="•"/>
              <a:defRPr/>
            </a:pPr>
            <a:r>
              <a:rPr lang="nl-NL" sz="2800" dirty="0"/>
              <a:t>Neusademhaling met de zuurstofbril leidt tot een hogere zuurstofopname dan de combinatie zuurstofbril en mondademhaling</a:t>
            </a:r>
          </a:p>
          <a:p>
            <a:pPr eaLnBrk="1" fontAlgn="auto" hangingPunct="1">
              <a:spcAft>
                <a:spcPts val="0"/>
              </a:spcAft>
              <a:buFont typeface="Arial" pitchFamily="34" charset="0"/>
              <a:buChar char="•"/>
              <a:defRPr/>
            </a:pPr>
            <a:endParaRPr lang="nl-NL" sz="2800" dirty="0"/>
          </a:p>
          <a:p>
            <a:pPr eaLnBrk="1" fontAlgn="auto" hangingPunct="1">
              <a:spcAft>
                <a:spcPts val="0"/>
              </a:spcAft>
              <a:buFont typeface="Arial" pitchFamily="34" charset="0"/>
              <a:buChar char="•"/>
              <a:defRPr/>
            </a:pPr>
            <a:endParaRPr lang="nl-NL" sz="2800" dirty="0"/>
          </a:p>
        </p:txBody>
      </p:sp>
      <p:sp>
        <p:nvSpPr>
          <p:cNvPr id="5" name="Tijdelijke aanduiding voor voettekst 4"/>
          <p:cNvSpPr>
            <a:spLocks noGrp="1"/>
          </p:cNvSpPr>
          <p:nvPr>
            <p:ph type="ftr" sz="quarter" idx="11"/>
          </p:nvPr>
        </p:nvSpPr>
        <p:spPr/>
        <p:txBody>
          <a:bodyPr/>
          <a:lstStyle/>
          <a:p>
            <a:pPr>
              <a:defRPr/>
            </a:pPr>
            <a:r>
              <a:rPr lang="nl-NL"/>
              <a:t>VPTV- ASL-mei 2014</a:t>
            </a:r>
          </a:p>
        </p:txBody>
      </p:sp>
      <p:pic>
        <p:nvPicPr>
          <p:cNvPr id="22532" name="Picture 5" descr="C:\Documents and Settings\ROC\Bureaublad\imagesCA5T6KQC.jpg"/>
          <p:cNvPicPr>
            <a:picLocks noChangeAspect="1" noChangeArrowheads="1"/>
          </p:cNvPicPr>
          <p:nvPr/>
        </p:nvPicPr>
        <p:blipFill>
          <a:blip r:embed="rId3" cstate="print"/>
          <a:srcRect/>
          <a:stretch>
            <a:fillRect/>
          </a:stretch>
        </p:blipFill>
        <p:spPr bwMode="auto">
          <a:xfrm>
            <a:off x="7019925" y="260350"/>
            <a:ext cx="1196975" cy="1196975"/>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a:t>Zuurstof bril</a:t>
            </a:r>
          </a:p>
        </p:txBody>
      </p:sp>
      <p:pic>
        <p:nvPicPr>
          <p:cNvPr id="5" name="Tijdelijke aanduiding voor inhoud 4" descr="O2bril.jpeg"/>
          <p:cNvPicPr>
            <a:picLocks noGrp="1" noChangeAspect="1"/>
          </p:cNvPicPr>
          <p:nvPr>
            <p:ph idx="1"/>
          </p:nvPr>
        </p:nvPicPr>
        <p:blipFill>
          <a:blip r:embed="rId2" cstate="print"/>
          <a:stretch>
            <a:fillRect/>
          </a:stretch>
        </p:blipFill>
        <p:spPr>
          <a:xfrm>
            <a:off x="1547664" y="1196752"/>
            <a:ext cx="2736304" cy="2736304"/>
          </a:xfrm>
        </p:spPr>
      </p:pic>
      <p:sp>
        <p:nvSpPr>
          <p:cNvPr id="3" name="Tijdelijke aanduiding voor voettekst 2"/>
          <p:cNvSpPr>
            <a:spLocks noGrp="1"/>
          </p:cNvSpPr>
          <p:nvPr>
            <p:ph type="ftr" sz="quarter" idx="11"/>
          </p:nvPr>
        </p:nvSpPr>
        <p:spPr/>
        <p:txBody>
          <a:bodyPr/>
          <a:lstStyle/>
          <a:p>
            <a:pPr>
              <a:defRPr/>
            </a:pPr>
            <a:r>
              <a:rPr lang="nl-NL"/>
              <a:t>VPTV- ASL-mei 2014</a:t>
            </a:r>
          </a:p>
        </p:txBody>
      </p:sp>
      <p:pic>
        <p:nvPicPr>
          <p:cNvPr id="6" name="Afbeelding 5" descr="O2bril2.jpeg"/>
          <p:cNvPicPr>
            <a:picLocks noChangeAspect="1"/>
          </p:cNvPicPr>
          <p:nvPr/>
        </p:nvPicPr>
        <p:blipFill>
          <a:blip r:embed="rId3" cstate="print"/>
          <a:stretch>
            <a:fillRect/>
          </a:stretch>
        </p:blipFill>
        <p:spPr>
          <a:xfrm>
            <a:off x="539552" y="4005064"/>
            <a:ext cx="2647181" cy="2647181"/>
          </a:xfrm>
          <a:prstGeom prst="rect">
            <a:avLst/>
          </a:prstGeom>
        </p:spPr>
      </p:pic>
      <p:pic>
        <p:nvPicPr>
          <p:cNvPr id="7" name="Afbeelding 6" descr="o2bril3.jpg"/>
          <p:cNvPicPr>
            <a:picLocks noChangeAspect="1"/>
          </p:cNvPicPr>
          <p:nvPr/>
        </p:nvPicPr>
        <p:blipFill>
          <a:blip r:embed="rId4" cstate="print"/>
          <a:stretch>
            <a:fillRect/>
          </a:stretch>
        </p:blipFill>
        <p:spPr>
          <a:xfrm>
            <a:off x="4283968" y="1844824"/>
            <a:ext cx="4464496" cy="396702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p:txBody>
          <a:bodyPr/>
          <a:lstStyle/>
          <a:p>
            <a:pPr eaLnBrk="1" hangingPunct="1"/>
            <a:r>
              <a:rPr lang="nl-NL" b="1" dirty="0"/>
              <a:t>Zuurstofkatheter</a:t>
            </a:r>
          </a:p>
        </p:txBody>
      </p:sp>
      <p:sp>
        <p:nvSpPr>
          <p:cNvPr id="21507" name="Tijdelijke aanduiding voor inhoud 6"/>
          <p:cNvSpPr>
            <a:spLocks noGrp="1"/>
          </p:cNvSpPr>
          <p:nvPr>
            <p:ph idx="1"/>
          </p:nvPr>
        </p:nvSpPr>
        <p:spPr/>
        <p:txBody>
          <a:bodyPr>
            <a:normAutofit/>
          </a:bodyPr>
          <a:lstStyle/>
          <a:p>
            <a:pPr eaLnBrk="1" hangingPunct="1"/>
            <a:r>
              <a:rPr lang="nl-NL" sz="2000" dirty="0"/>
              <a:t>Flexibel slangetje met een aantal uitstroomopeningen aan het uiteinde</a:t>
            </a:r>
          </a:p>
          <a:p>
            <a:pPr eaLnBrk="1" hangingPunct="1"/>
            <a:r>
              <a:rPr lang="nl-NL" sz="2000" dirty="0"/>
              <a:t>Breng katheter via een van de neusgaten in</a:t>
            </a:r>
          </a:p>
          <a:p>
            <a:pPr eaLnBrk="1" hangingPunct="1"/>
            <a:r>
              <a:rPr lang="nl-NL" sz="2000" dirty="0"/>
              <a:t>Ligt de katheter te diep kan dit maagdilatatie (maaguitzetting) en braken veroorzaken</a:t>
            </a:r>
          </a:p>
          <a:p>
            <a:pPr eaLnBrk="1" hangingPunct="1"/>
            <a:r>
              <a:rPr lang="nl-NL" sz="2000" dirty="0"/>
              <a:t>Lengte metenpuntje van de neus tot de oorlel</a:t>
            </a:r>
          </a:p>
          <a:p>
            <a:pPr eaLnBrk="1" hangingPunct="1"/>
            <a:r>
              <a:rPr lang="nl-NL" sz="2000" dirty="0"/>
              <a:t>Fixeren losjes aan de neusvleugels</a:t>
            </a:r>
          </a:p>
          <a:p>
            <a:pPr eaLnBrk="1" hangingPunct="1"/>
            <a:r>
              <a:rPr lang="nl-NL" sz="2000" dirty="0"/>
              <a:t>Nadeel: elke 8-24 uur vervangen en wisselen van neusgat, voorkomt drukplekken, maar geeft ook weer extra irritatie van het neusslijmvlies</a:t>
            </a:r>
          </a:p>
          <a:p>
            <a:pPr eaLnBrk="1" hangingPunct="1"/>
            <a:r>
              <a:rPr lang="nl-NL" sz="2000" dirty="0"/>
              <a:t>Zorgvrager kan wel goed door de neus ademhalen</a:t>
            </a:r>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a:t>Zuurstofkatheter</a:t>
            </a:r>
          </a:p>
        </p:txBody>
      </p:sp>
      <p:pic>
        <p:nvPicPr>
          <p:cNvPr id="5" name="Tijdelijke aanduiding voor inhoud 4" descr="o2cath2.jpeg"/>
          <p:cNvPicPr>
            <a:picLocks noGrp="1" noChangeAspect="1"/>
          </p:cNvPicPr>
          <p:nvPr>
            <p:ph idx="1"/>
          </p:nvPr>
        </p:nvPicPr>
        <p:blipFill>
          <a:blip r:embed="rId2" cstate="print"/>
          <a:stretch>
            <a:fillRect/>
          </a:stretch>
        </p:blipFill>
        <p:spPr>
          <a:xfrm>
            <a:off x="4355976" y="1412776"/>
            <a:ext cx="3354288" cy="3354288"/>
          </a:xfrm>
        </p:spPr>
      </p:pic>
      <p:sp>
        <p:nvSpPr>
          <p:cNvPr id="3" name="Tijdelijke aanduiding voor voettekst 2"/>
          <p:cNvSpPr>
            <a:spLocks noGrp="1"/>
          </p:cNvSpPr>
          <p:nvPr>
            <p:ph type="ftr" sz="quarter" idx="11"/>
          </p:nvPr>
        </p:nvSpPr>
        <p:spPr/>
        <p:txBody>
          <a:bodyPr/>
          <a:lstStyle/>
          <a:p>
            <a:pPr>
              <a:defRPr/>
            </a:pPr>
            <a:r>
              <a:rPr lang="nl-NL"/>
              <a:t>VPTV- ASL-mei 2014</a:t>
            </a:r>
          </a:p>
        </p:txBody>
      </p:sp>
      <p:pic>
        <p:nvPicPr>
          <p:cNvPr id="6" name="Afbeelding 5" descr="o2cath1.jpeg"/>
          <p:cNvPicPr>
            <a:picLocks noChangeAspect="1"/>
          </p:cNvPicPr>
          <p:nvPr/>
        </p:nvPicPr>
        <p:blipFill>
          <a:blip r:embed="rId3" cstate="print"/>
          <a:stretch>
            <a:fillRect/>
          </a:stretch>
        </p:blipFill>
        <p:spPr>
          <a:xfrm>
            <a:off x="1043608" y="2276872"/>
            <a:ext cx="2952328" cy="295232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pPr eaLnBrk="1" hangingPunct="1"/>
            <a:r>
              <a:rPr lang="nl-NL" b="1"/>
              <a:t>Zuurstofmaskers, typen</a:t>
            </a:r>
          </a:p>
        </p:txBody>
      </p:sp>
      <p:sp>
        <p:nvSpPr>
          <p:cNvPr id="23555" name="Tijdelijke aanduiding voor inhoud 6"/>
          <p:cNvSpPr>
            <a:spLocks noGrp="1"/>
          </p:cNvSpPr>
          <p:nvPr>
            <p:ph idx="1"/>
          </p:nvPr>
        </p:nvSpPr>
        <p:spPr>
          <a:xfrm>
            <a:off x="323850" y="1557338"/>
            <a:ext cx="8229600" cy="4525962"/>
          </a:xfrm>
        </p:spPr>
        <p:txBody>
          <a:bodyPr/>
          <a:lstStyle/>
          <a:p>
            <a:pPr eaLnBrk="1" hangingPunct="1"/>
            <a:r>
              <a:rPr lang="nl-NL" sz="2800"/>
              <a:t>Eenvoudig masker</a:t>
            </a:r>
          </a:p>
          <a:p>
            <a:pPr eaLnBrk="1" hangingPunct="1"/>
            <a:r>
              <a:rPr lang="nl-NL" sz="2800"/>
              <a:t>Partial rebreather</a:t>
            </a:r>
          </a:p>
          <a:p>
            <a:pPr eaLnBrk="1" hangingPunct="1"/>
            <a:r>
              <a:rPr lang="nl-NL" sz="2800"/>
              <a:t>Non-rebreather</a:t>
            </a:r>
          </a:p>
          <a:p>
            <a:pPr eaLnBrk="1" hangingPunct="1"/>
            <a:endParaRPr lang="nl-NL" sz="2800"/>
          </a:p>
        </p:txBody>
      </p:sp>
      <p:sp>
        <p:nvSpPr>
          <p:cNvPr id="6" name="Tijdelijke aanduiding voor voettekst 5"/>
          <p:cNvSpPr>
            <a:spLocks noGrp="1"/>
          </p:cNvSpPr>
          <p:nvPr>
            <p:ph type="ftr" sz="quarter" idx="11"/>
          </p:nvPr>
        </p:nvSpPr>
        <p:spPr/>
        <p:txBody>
          <a:bodyPr/>
          <a:lstStyle/>
          <a:p>
            <a:pPr>
              <a:defRPr/>
            </a:pPr>
            <a:r>
              <a:rPr lang="nl-NL"/>
              <a:t>VPTV- ASL-mei 2014</a:t>
            </a:r>
          </a:p>
        </p:txBody>
      </p:sp>
      <p:pic>
        <p:nvPicPr>
          <p:cNvPr id="23556" name="Picture 5" descr="C:\Documents and Settings\ROC\Bureaublad\imagesCAM6EBCR.jpg"/>
          <p:cNvPicPr>
            <a:picLocks noChangeAspect="1" noChangeArrowheads="1"/>
          </p:cNvPicPr>
          <p:nvPr/>
        </p:nvPicPr>
        <p:blipFill>
          <a:blip r:embed="rId2" cstate="print"/>
          <a:srcRect/>
          <a:stretch>
            <a:fillRect/>
          </a:stretch>
        </p:blipFill>
        <p:spPr bwMode="auto">
          <a:xfrm>
            <a:off x="6588125" y="1844675"/>
            <a:ext cx="1752600" cy="1866900"/>
          </a:xfrm>
          <a:prstGeom prst="rect">
            <a:avLst/>
          </a:prstGeom>
          <a:noFill/>
          <a:ln w="9525">
            <a:noFill/>
            <a:miter lim="800000"/>
            <a:headEnd/>
            <a:tailEnd/>
          </a:ln>
        </p:spPr>
      </p:pic>
      <p:pic>
        <p:nvPicPr>
          <p:cNvPr id="23557" name="Picture 6" descr="C:\Documents and Settings\ROC\Bureaublad\untitled.bmp"/>
          <p:cNvPicPr>
            <a:picLocks noChangeAspect="1" noChangeArrowheads="1"/>
          </p:cNvPicPr>
          <p:nvPr/>
        </p:nvPicPr>
        <p:blipFill>
          <a:blip r:embed="rId3" cstate="print"/>
          <a:srcRect/>
          <a:stretch>
            <a:fillRect/>
          </a:stretch>
        </p:blipFill>
        <p:spPr bwMode="auto">
          <a:xfrm>
            <a:off x="900113" y="3141663"/>
            <a:ext cx="2019300" cy="2017712"/>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Gebruik zuurstofmasker</a:t>
            </a:r>
          </a:p>
        </p:txBody>
      </p:sp>
      <p:sp>
        <p:nvSpPr>
          <p:cNvPr id="3" name="Tijdelijke aanduiding voor inhoud 2"/>
          <p:cNvSpPr>
            <a:spLocks noGrp="1"/>
          </p:cNvSpPr>
          <p:nvPr>
            <p:ph idx="1"/>
          </p:nvPr>
        </p:nvSpPr>
        <p:spPr/>
        <p:txBody>
          <a:bodyPr/>
          <a:lstStyle/>
          <a:p>
            <a:pPr marL="0" indent="0">
              <a:buNone/>
            </a:pPr>
            <a:r>
              <a:rPr lang="nl-NL" u="sng" dirty="0">
                <a:hlinkClick r:id="rId2"/>
              </a:rPr>
              <a:t>http://expertcollegeresources.blob.core.windows.net/assets/media/animations/18.6.6%20gebruiken%20van%20zuurstofmasker.mp4</a:t>
            </a:r>
            <a:endParaRPr lang="nl-NL" dirty="0"/>
          </a:p>
        </p:txBody>
      </p:sp>
    </p:spTree>
    <p:extLst>
      <p:ext uri="{BB962C8B-B14F-4D97-AF65-F5344CB8AC3E}">
        <p14:creationId xmlns:p14="http://schemas.microsoft.com/office/powerpoint/2010/main" val="7696844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el 1"/>
          <p:cNvSpPr>
            <a:spLocks noGrp="1"/>
          </p:cNvSpPr>
          <p:nvPr>
            <p:ph type="title"/>
          </p:nvPr>
        </p:nvSpPr>
        <p:spPr/>
        <p:txBody>
          <a:bodyPr/>
          <a:lstStyle/>
          <a:p>
            <a:pPr eaLnBrk="1" hangingPunct="1"/>
            <a:r>
              <a:rPr lang="nl-NL" b="1"/>
              <a:t>Eenvoudig masker</a:t>
            </a:r>
          </a:p>
        </p:txBody>
      </p:sp>
      <p:sp>
        <p:nvSpPr>
          <p:cNvPr id="24579" name="Tijdelijke aanduiding voor inhoud 6"/>
          <p:cNvSpPr>
            <a:spLocks noGrp="1"/>
          </p:cNvSpPr>
          <p:nvPr>
            <p:ph idx="1"/>
          </p:nvPr>
        </p:nvSpPr>
        <p:spPr/>
        <p:txBody>
          <a:bodyPr/>
          <a:lstStyle/>
          <a:p>
            <a:pPr eaLnBrk="1" hangingPunct="1"/>
            <a:r>
              <a:rPr lang="nl-NL" sz="2800"/>
              <a:t>Meest eenvoudige type</a:t>
            </a:r>
          </a:p>
          <a:p>
            <a:pPr eaLnBrk="1" hangingPunct="1"/>
            <a:r>
              <a:rPr lang="nl-NL" sz="2800"/>
              <a:t>Doorzichtig kapje van kunststof</a:t>
            </a:r>
          </a:p>
          <a:p>
            <a:pPr eaLnBrk="1" hangingPunct="1"/>
            <a:r>
              <a:rPr lang="nl-NL" sz="2800"/>
              <a:t>Gaatjes in de zijkant van het masker zorgen voor afvoer van de uitgeademde lucht</a:t>
            </a:r>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algn="ctr"/>
            <a:r>
              <a:rPr lang="nl-NL" b="1" dirty="0"/>
              <a:t>INHOUD</a:t>
            </a:r>
          </a:p>
        </p:txBody>
      </p:sp>
      <p:sp>
        <p:nvSpPr>
          <p:cNvPr id="2" name="Tijdelijke aanduiding voor inhoud 1"/>
          <p:cNvSpPr>
            <a:spLocks noGrp="1"/>
          </p:cNvSpPr>
          <p:nvPr>
            <p:ph idx="1"/>
          </p:nvPr>
        </p:nvSpPr>
        <p:spPr/>
        <p:txBody>
          <a:bodyPr/>
          <a:lstStyle/>
          <a:p>
            <a:pPr algn="ctr"/>
            <a:r>
              <a:rPr lang="nl-NL" sz="3200" dirty="0"/>
              <a:t>Fysiologie van de ademhaling</a:t>
            </a:r>
          </a:p>
          <a:p>
            <a:pPr marL="0" indent="0" algn="ctr">
              <a:buNone/>
            </a:pPr>
            <a:endParaRPr lang="nl-NL" sz="3200" dirty="0"/>
          </a:p>
          <a:p>
            <a:pPr algn="ctr"/>
            <a:r>
              <a:rPr lang="nl-NL" sz="3200" dirty="0"/>
              <a:t>Redenen toediening zuurstof</a:t>
            </a:r>
          </a:p>
          <a:p>
            <a:pPr algn="ctr"/>
            <a:endParaRPr lang="nl-NL" sz="3200" dirty="0"/>
          </a:p>
          <a:p>
            <a:pPr algn="ctr"/>
            <a:r>
              <a:rPr lang="nl-NL" sz="3200" dirty="0"/>
              <a:t>Verplegen benauwde zorgvrager</a:t>
            </a:r>
          </a:p>
        </p:txBody>
      </p:sp>
      <p:sp>
        <p:nvSpPr>
          <p:cNvPr id="3" name="Tijdelijke aanduiding voor voettekst 2"/>
          <p:cNvSpPr>
            <a:spLocks noGrp="1"/>
          </p:cNvSpPr>
          <p:nvPr>
            <p:ph type="ftr" sz="quarter" idx="11"/>
          </p:nvPr>
        </p:nvSpPr>
        <p:spPr/>
        <p:txBody>
          <a:bodyPr/>
          <a:lstStyle/>
          <a:p>
            <a:pPr>
              <a:defRPr/>
            </a:pPr>
            <a:r>
              <a:rPr lang="nl-NL"/>
              <a:t>VPTV- ASL-mei 2014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p:txBody>
          <a:bodyPr/>
          <a:lstStyle/>
          <a:p>
            <a:pPr eaLnBrk="1" hangingPunct="1"/>
            <a:r>
              <a:rPr lang="nl-NL" b="1"/>
              <a:t>Partial rebreather</a:t>
            </a:r>
          </a:p>
        </p:txBody>
      </p:sp>
      <p:sp>
        <p:nvSpPr>
          <p:cNvPr id="25603" name="Tijdelijke aanduiding voor inhoud 6"/>
          <p:cNvSpPr>
            <a:spLocks noGrp="1"/>
          </p:cNvSpPr>
          <p:nvPr>
            <p:ph idx="1"/>
          </p:nvPr>
        </p:nvSpPr>
        <p:spPr/>
        <p:txBody>
          <a:bodyPr/>
          <a:lstStyle/>
          <a:p>
            <a:pPr eaLnBrk="1" hangingPunct="1"/>
            <a:r>
              <a:rPr lang="nl-NL" sz="2800"/>
              <a:t>Maskers waar een zak aan bevestigd</a:t>
            </a:r>
          </a:p>
          <a:p>
            <a:pPr eaLnBrk="1" hangingPunct="1"/>
            <a:r>
              <a:rPr lang="nl-NL" sz="2800"/>
              <a:t>Zak vangt een deel van de uit geademde lucht op en voegt deze aan de luchtstroom toe.  De rest van de uitgeademde lucht wordt door de gaatjes in de zijkant van het masker afgevoerd</a:t>
            </a:r>
          </a:p>
        </p:txBody>
      </p:sp>
      <p:sp>
        <p:nvSpPr>
          <p:cNvPr id="5" name="Tijdelijke aanduiding voor voettekst 4"/>
          <p:cNvSpPr>
            <a:spLocks noGrp="1"/>
          </p:cNvSpPr>
          <p:nvPr>
            <p:ph type="ftr" sz="quarter" idx="11"/>
          </p:nvPr>
        </p:nvSpPr>
        <p:spPr/>
        <p:txBody>
          <a:bodyPr/>
          <a:lstStyle/>
          <a:p>
            <a:pPr>
              <a:defRPr/>
            </a:pPr>
            <a:r>
              <a:rPr lang="nl-NL"/>
              <a:t>VPTV- ASL-mei 2014</a:t>
            </a:r>
          </a:p>
        </p:txBody>
      </p:sp>
      <p:pic>
        <p:nvPicPr>
          <p:cNvPr id="25604" name="Picture 6" descr="C:\Documents and Settings\ROC\Bureaublad\imagesCAI9Q5YC.jpg"/>
          <p:cNvPicPr>
            <a:picLocks noChangeAspect="1" noChangeArrowheads="1"/>
          </p:cNvPicPr>
          <p:nvPr/>
        </p:nvPicPr>
        <p:blipFill>
          <a:blip r:embed="rId2" cstate="print"/>
          <a:srcRect/>
          <a:stretch>
            <a:fillRect/>
          </a:stretch>
        </p:blipFill>
        <p:spPr bwMode="auto">
          <a:xfrm>
            <a:off x="6659563" y="3644900"/>
            <a:ext cx="1809750" cy="2524125"/>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p:txBody>
          <a:bodyPr/>
          <a:lstStyle/>
          <a:p>
            <a:pPr eaLnBrk="1" hangingPunct="1"/>
            <a:r>
              <a:rPr lang="nl-NL" b="1"/>
              <a:t>Non-rebreather</a:t>
            </a:r>
          </a:p>
        </p:txBody>
      </p:sp>
      <p:sp>
        <p:nvSpPr>
          <p:cNvPr id="26627" name="Tijdelijke aanduiding voor inhoud 6"/>
          <p:cNvSpPr>
            <a:spLocks noGrp="1"/>
          </p:cNvSpPr>
          <p:nvPr>
            <p:ph idx="1"/>
          </p:nvPr>
        </p:nvSpPr>
        <p:spPr/>
        <p:txBody>
          <a:bodyPr>
            <a:normAutofit/>
          </a:bodyPr>
          <a:lstStyle/>
          <a:p>
            <a:pPr eaLnBrk="1" hangingPunct="1"/>
            <a:r>
              <a:rPr lang="nl-NL" sz="2800"/>
              <a:t>Voorkomt dat de zorgvrager buitenlucht inademt, ventielen aan het masker houden dit tegen. Door de ventielen kan de uitgeademde lucht wel ontsnappen</a:t>
            </a:r>
          </a:p>
          <a:p>
            <a:pPr eaLnBrk="1" hangingPunct="1"/>
            <a:r>
              <a:rPr lang="nl-NL" sz="2800"/>
              <a:t>Zuurstofrijke lucht wordt volledig via de apparatuur toegediend</a:t>
            </a:r>
          </a:p>
          <a:p>
            <a:pPr eaLnBrk="1" hangingPunct="1"/>
            <a:r>
              <a:rPr lang="nl-NL" sz="2800"/>
              <a:t>Wordt toegepast bij grote hoeveelheden zuurstof</a:t>
            </a:r>
          </a:p>
          <a:p>
            <a:pPr eaLnBrk="1" hangingPunct="1"/>
            <a:r>
              <a:rPr lang="nl-NL" sz="2800"/>
              <a:t>Niet prettig in gebruik, geeft benauwd gevoel en vormt belemmering in de sociale contacten</a:t>
            </a:r>
          </a:p>
          <a:p>
            <a:pPr eaLnBrk="1" hangingPunct="1"/>
            <a:endParaRPr lang="nl-NL" sz="2800"/>
          </a:p>
        </p:txBody>
      </p:sp>
      <p:sp>
        <p:nvSpPr>
          <p:cNvPr id="5" name="Tijdelijke aanduiding voor voettekst 4"/>
          <p:cNvSpPr>
            <a:spLocks noGrp="1"/>
          </p:cNvSpPr>
          <p:nvPr>
            <p:ph type="ftr" sz="quarter" idx="11"/>
          </p:nvPr>
        </p:nvSpPr>
        <p:spPr/>
        <p:txBody>
          <a:bodyPr/>
          <a:lstStyle/>
          <a:p>
            <a:pPr>
              <a:defRPr/>
            </a:pPr>
            <a:r>
              <a:rPr lang="nl-NL"/>
              <a:t>VPTV- ASL-mei 2014</a:t>
            </a:r>
          </a:p>
        </p:txBody>
      </p:sp>
      <p:pic>
        <p:nvPicPr>
          <p:cNvPr id="26628" name="Picture 6" descr="C:\Documents and Settings\ROC\Bureaublad\imagesCAHPZX7C.jpg"/>
          <p:cNvPicPr>
            <a:picLocks noChangeAspect="1" noChangeArrowheads="1"/>
          </p:cNvPicPr>
          <p:nvPr/>
        </p:nvPicPr>
        <p:blipFill>
          <a:blip r:embed="rId2" cstate="print"/>
          <a:srcRect/>
          <a:stretch>
            <a:fillRect/>
          </a:stretch>
        </p:blipFill>
        <p:spPr bwMode="auto">
          <a:xfrm>
            <a:off x="7315200" y="0"/>
            <a:ext cx="1828800" cy="1485900"/>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el 1"/>
          <p:cNvSpPr>
            <a:spLocks noGrp="1"/>
          </p:cNvSpPr>
          <p:nvPr>
            <p:ph type="title"/>
          </p:nvPr>
        </p:nvSpPr>
        <p:spPr/>
        <p:txBody>
          <a:bodyPr/>
          <a:lstStyle/>
          <a:p>
            <a:pPr eaLnBrk="1" hangingPunct="1"/>
            <a:r>
              <a:rPr lang="nl-NL" b="1"/>
              <a:t>Zuurstoftent</a:t>
            </a:r>
          </a:p>
        </p:txBody>
      </p:sp>
      <p:sp>
        <p:nvSpPr>
          <p:cNvPr id="27651" name="Tijdelijke aanduiding voor inhoud 6"/>
          <p:cNvSpPr>
            <a:spLocks noGrp="1"/>
          </p:cNvSpPr>
          <p:nvPr>
            <p:ph idx="1"/>
          </p:nvPr>
        </p:nvSpPr>
        <p:spPr/>
        <p:txBody>
          <a:bodyPr/>
          <a:lstStyle/>
          <a:p>
            <a:pPr eaLnBrk="1" hangingPunct="1"/>
            <a:r>
              <a:rPr lang="nl-NL" sz="2800"/>
              <a:t>Gemaakt van doorzichtige flexibele kunststof</a:t>
            </a:r>
          </a:p>
          <a:p>
            <a:pPr eaLnBrk="1" hangingPunct="1"/>
            <a:r>
              <a:rPr lang="nl-NL" sz="2800"/>
              <a:t>Luchtsamenstelling in de tent is vochtig en zuurstofrijk</a:t>
            </a:r>
          </a:p>
          <a:p>
            <a:pPr eaLnBrk="1" hangingPunct="1"/>
            <a:r>
              <a:rPr lang="nl-NL" sz="2800"/>
              <a:t>Voordeel een kind kan zich vrij bewegen</a:t>
            </a:r>
          </a:p>
          <a:p>
            <a:pPr eaLnBrk="1" hangingPunct="1"/>
            <a:r>
              <a:rPr lang="nl-NL" sz="2800"/>
              <a:t>Nadeel: zorgvrager is helemaal geïsoleerd</a:t>
            </a:r>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el 1"/>
          <p:cNvSpPr>
            <a:spLocks noGrp="1"/>
          </p:cNvSpPr>
          <p:nvPr>
            <p:ph type="title"/>
          </p:nvPr>
        </p:nvSpPr>
        <p:spPr/>
        <p:txBody>
          <a:bodyPr/>
          <a:lstStyle/>
          <a:p>
            <a:pPr eaLnBrk="1" hangingPunct="1"/>
            <a:r>
              <a:rPr lang="nl-NL" b="1"/>
              <a:t>Voorzorgsmaatregelen</a:t>
            </a:r>
          </a:p>
        </p:txBody>
      </p:sp>
      <p:sp>
        <p:nvSpPr>
          <p:cNvPr id="28675" name="Tijdelijke aanduiding voor inhoud 6"/>
          <p:cNvSpPr>
            <a:spLocks noGrp="1"/>
          </p:cNvSpPr>
          <p:nvPr>
            <p:ph idx="1"/>
          </p:nvPr>
        </p:nvSpPr>
        <p:spPr/>
        <p:txBody>
          <a:bodyPr/>
          <a:lstStyle/>
          <a:p>
            <a:pPr eaLnBrk="1" hangingPunct="1"/>
            <a:r>
              <a:rPr lang="nl-NL" sz="2400"/>
              <a:t>Zuurstof werkt brandbevorderend</a:t>
            </a:r>
          </a:p>
          <a:p>
            <a:pPr eaLnBrk="1" hangingPunct="1"/>
            <a:r>
              <a:rPr lang="nl-NL" sz="2400"/>
              <a:t>Zuurstofverzadiging in directe omgeving</a:t>
            </a:r>
          </a:p>
          <a:p>
            <a:pPr eaLnBrk="1" hangingPunct="1"/>
            <a:r>
              <a:rPr lang="nl-NL" sz="2400"/>
              <a:t>Neem voorzorgsmaatregelen om brand te voorkomen</a:t>
            </a:r>
          </a:p>
          <a:p>
            <a:pPr eaLnBrk="1" hangingPunct="1"/>
            <a:r>
              <a:rPr lang="nl-NL" sz="2400"/>
              <a:t>Geef voorlichting</a:t>
            </a:r>
          </a:p>
          <a:p>
            <a:pPr eaLnBrk="1" hangingPunct="1">
              <a:buFont typeface="Arial" charset="0"/>
              <a:buNone/>
            </a:pPr>
            <a:endParaRPr lang="nl-NL" sz="2400"/>
          </a:p>
          <a:p>
            <a:pPr eaLnBrk="1" hangingPunct="1">
              <a:buFont typeface="Arial" charset="0"/>
              <a:buNone/>
            </a:pPr>
            <a:endParaRPr lang="nl-NL" sz="2800"/>
          </a:p>
          <a:p>
            <a:pPr eaLnBrk="1" hangingPunct="1"/>
            <a:endParaRPr lang="nl-NL" sz="2800"/>
          </a:p>
        </p:txBody>
      </p:sp>
      <p:sp>
        <p:nvSpPr>
          <p:cNvPr id="5" name="Tijdelijke aanduiding voor voettekst 4"/>
          <p:cNvSpPr>
            <a:spLocks noGrp="1"/>
          </p:cNvSpPr>
          <p:nvPr>
            <p:ph type="ftr" sz="quarter" idx="11"/>
          </p:nvPr>
        </p:nvSpPr>
        <p:spPr/>
        <p:txBody>
          <a:bodyPr/>
          <a:lstStyle/>
          <a:p>
            <a:pPr>
              <a:defRPr/>
            </a:pPr>
            <a:r>
              <a:rPr lang="nl-NL"/>
              <a:t>VPTV- ASL-mei 2014</a:t>
            </a:r>
          </a:p>
        </p:txBody>
      </p:sp>
      <p:pic>
        <p:nvPicPr>
          <p:cNvPr id="28676" name="Picture 5" descr="C:\Documents and Settings\ROC\Bureaublad\vuurdriehoek.gif"/>
          <p:cNvPicPr>
            <a:picLocks noChangeAspect="1" noChangeArrowheads="1"/>
          </p:cNvPicPr>
          <p:nvPr/>
        </p:nvPicPr>
        <p:blipFill>
          <a:blip r:embed="rId2" cstate="print"/>
          <a:srcRect/>
          <a:stretch>
            <a:fillRect/>
          </a:stretch>
        </p:blipFill>
        <p:spPr bwMode="auto">
          <a:xfrm>
            <a:off x="4932040" y="3328988"/>
            <a:ext cx="3527425" cy="3529012"/>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el 1"/>
          <p:cNvSpPr>
            <a:spLocks noGrp="1"/>
          </p:cNvSpPr>
          <p:nvPr>
            <p:ph type="title"/>
          </p:nvPr>
        </p:nvSpPr>
        <p:spPr/>
        <p:txBody>
          <a:bodyPr/>
          <a:lstStyle/>
          <a:p>
            <a:pPr eaLnBrk="1" hangingPunct="1"/>
            <a:r>
              <a:rPr lang="nl-NL" sz="3200" b="1" dirty="0"/>
              <a:t>Voorzorgsmaatregelen zuurstof gebruik</a:t>
            </a:r>
          </a:p>
        </p:txBody>
      </p:sp>
      <p:sp>
        <p:nvSpPr>
          <p:cNvPr id="7" name="Tijdelijke aanduiding voor inhoud 6"/>
          <p:cNvSpPr>
            <a:spLocks noGrp="1"/>
          </p:cNvSpPr>
          <p:nvPr>
            <p:ph idx="1"/>
          </p:nvPr>
        </p:nvSpPr>
        <p:spPr/>
        <p:txBody>
          <a:bodyPr rtlCol="0">
            <a:normAutofit/>
          </a:bodyPr>
          <a:lstStyle/>
          <a:p>
            <a:pPr eaLnBrk="1" fontAlgn="auto" hangingPunct="1">
              <a:spcAft>
                <a:spcPts val="0"/>
              </a:spcAft>
              <a:buFont typeface="Arial" pitchFamily="34" charset="0"/>
              <a:buNone/>
              <a:defRPr/>
            </a:pPr>
            <a:r>
              <a:rPr lang="nl-NL" sz="2800" b="1" dirty="0"/>
              <a:t>Aandachtspunten:</a:t>
            </a:r>
          </a:p>
          <a:p>
            <a:pPr eaLnBrk="1" fontAlgn="auto" hangingPunct="1">
              <a:spcAft>
                <a:spcPts val="0"/>
              </a:spcAft>
              <a:buFont typeface="Arial" pitchFamily="34" charset="0"/>
              <a:buChar char="•"/>
              <a:defRPr/>
            </a:pPr>
            <a:r>
              <a:rPr lang="nl-NL" sz="2800" dirty="0"/>
              <a:t>Zorg voor lekvrije aansluiting: luister of je een sissend geluid hoort, gebruik zeepsop om lekkages op te sporen</a:t>
            </a:r>
          </a:p>
          <a:p>
            <a:pPr eaLnBrk="1" fontAlgn="auto" hangingPunct="1">
              <a:spcAft>
                <a:spcPts val="0"/>
              </a:spcAft>
              <a:buFont typeface="Arial" pitchFamily="34" charset="0"/>
              <a:buChar char="•"/>
              <a:defRPr/>
            </a:pPr>
            <a:r>
              <a:rPr lang="nl-NL" sz="2800" dirty="0"/>
              <a:t>Smeer aansluitpunten en schroefdraad nooit met vette producten in. In combinatie met zuurstof kan dit tot een explosie leiden</a:t>
            </a:r>
          </a:p>
          <a:p>
            <a:pPr eaLnBrk="1" fontAlgn="auto" hangingPunct="1">
              <a:spcAft>
                <a:spcPts val="0"/>
              </a:spcAft>
              <a:buFont typeface="Arial" pitchFamily="34" charset="0"/>
              <a:buChar char="•"/>
              <a:defRPr/>
            </a:pPr>
            <a:r>
              <a:rPr lang="nl-NL" sz="2800" dirty="0"/>
              <a:t>Vermijd alle vormen van vuur en vonken</a:t>
            </a:r>
          </a:p>
          <a:p>
            <a:pPr eaLnBrk="1" fontAlgn="auto" hangingPunct="1">
              <a:spcAft>
                <a:spcPts val="0"/>
              </a:spcAft>
              <a:buFont typeface="Arial" pitchFamily="34" charset="0"/>
              <a:buChar char="•"/>
              <a:defRPr/>
            </a:pPr>
            <a:endParaRPr lang="nl-NL" sz="2400" dirty="0"/>
          </a:p>
          <a:p>
            <a:pPr eaLnBrk="1" fontAlgn="auto" hangingPunct="1">
              <a:spcAft>
                <a:spcPts val="0"/>
              </a:spcAft>
              <a:buFont typeface="Arial" pitchFamily="34" charset="0"/>
              <a:buNone/>
              <a:defRPr/>
            </a:pPr>
            <a:endParaRPr lang="nl-NL" sz="2800" dirty="0"/>
          </a:p>
          <a:p>
            <a:pPr eaLnBrk="1" fontAlgn="auto" hangingPunct="1">
              <a:spcAft>
                <a:spcPts val="0"/>
              </a:spcAft>
              <a:buFont typeface="Arial" pitchFamily="34" charset="0"/>
              <a:buChar char="•"/>
              <a:defRPr/>
            </a:pPr>
            <a:endParaRPr lang="nl-NL" sz="2800" dirty="0"/>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r>
              <a:rPr lang="nl-NL" sz="4400" dirty="0"/>
              <a:t>Voorzorgsmaatregelen zuurstof gebruik</a:t>
            </a:r>
            <a:endParaRPr lang="nl-NL" dirty="0"/>
          </a:p>
        </p:txBody>
      </p:sp>
      <p:sp>
        <p:nvSpPr>
          <p:cNvPr id="2" name="Tijdelijke aanduiding voor inhoud 1"/>
          <p:cNvSpPr>
            <a:spLocks noGrp="1"/>
          </p:cNvSpPr>
          <p:nvPr>
            <p:ph idx="1"/>
          </p:nvPr>
        </p:nvSpPr>
        <p:spPr>
          <a:xfrm>
            <a:off x="457200" y="1481328"/>
            <a:ext cx="8229600" cy="4900000"/>
          </a:xfrm>
        </p:spPr>
        <p:txBody>
          <a:bodyPr>
            <a:normAutofit/>
          </a:bodyPr>
          <a:lstStyle/>
          <a:p>
            <a:pPr>
              <a:buFont typeface="Arial" pitchFamily="34" charset="0"/>
              <a:buChar char="•"/>
              <a:defRPr/>
            </a:pPr>
            <a:r>
              <a:rPr lang="nl-NL" sz="2400" dirty="0"/>
              <a:t>Roken, brandende aanstekers en lucifers en elektrische apparaten zijn een bron van gevaar. Een vonk van een scheerapparaat of een ander elektrisch apparaat kan zuurstof laten ontvlammen</a:t>
            </a:r>
          </a:p>
          <a:p>
            <a:pPr>
              <a:buFont typeface="Arial" pitchFamily="34" charset="0"/>
              <a:buChar char="•"/>
              <a:defRPr/>
            </a:pPr>
            <a:r>
              <a:rPr lang="nl-NL" sz="2400" dirty="0"/>
              <a:t>Plaats een zuurstofcilinder nooit in de zon of bij een warmtebron. Het verhoogt de druk in de cilinder</a:t>
            </a:r>
          </a:p>
          <a:p>
            <a:pPr>
              <a:buFont typeface="Arial" pitchFamily="34" charset="0"/>
              <a:buChar char="•"/>
              <a:defRPr/>
            </a:pPr>
            <a:r>
              <a:rPr lang="nl-NL" sz="2400" dirty="0"/>
              <a:t>Plaats een zuurstofcilinder altijd onder een houder zodat de cilinder niet kan omvallen. De cilinder zelf zal niet zo snel breken, maar het reduceerventiel en de manometer zijn kwetsbaar</a:t>
            </a:r>
          </a:p>
          <a:p>
            <a:pPr>
              <a:buFont typeface="Arial" pitchFamily="34" charset="0"/>
              <a:buChar char="•"/>
              <a:defRPr/>
            </a:pPr>
            <a:r>
              <a:rPr lang="nl-NL" sz="2400" i="1" dirty="0"/>
              <a:t>Zie ook boek bladzijde 303</a:t>
            </a:r>
          </a:p>
          <a:p>
            <a:endParaRPr lang="nl-NL" dirty="0"/>
          </a:p>
        </p:txBody>
      </p:sp>
      <p:sp>
        <p:nvSpPr>
          <p:cNvPr id="3" name="Tijdelijke aanduiding voor voettekst 2"/>
          <p:cNvSpPr>
            <a:spLocks noGrp="1"/>
          </p:cNvSpPr>
          <p:nvPr>
            <p:ph type="ftr" sz="quarter" idx="11"/>
          </p:nvPr>
        </p:nvSpPr>
        <p:spPr/>
        <p:txBody>
          <a:bodyPr/>
          <a:lstStyle/>
          <a:p>
            <a:pPr>
              <a:defRPr/>
            </a:pPr>
            <a:r>
              <a:rPr lang="nl-NL"/>
              <a:t>VPTV- ASL-mei 2014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p:txBody>
          <a:bodyPr>
            <a:normAutofit/>
          </a:bodyPr>
          <a:lstStyle/>
          <a:p>
            <a:pPr eaLnBrk="1" hangingPunct="1"/>
            <a:r>
              <a:rPr lang="nl-NL" sz="4000" b="1" dirty="0"/>
              <a:t>Begeleiden zorgvrager</a:t>
            </a:r>
          </a:p>
        </p:txBody>
      </p:sp>
      <p:sp>
        <p:nvSpPr>
          <p:cNvPr id="7" name="Tijdelijke aanduiding voor inhoud 6"/>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nl-NL" sz="2800" dirty="0"/>
              <a:t>Zorgvrager kan angstig zijn voor de eerste keer</a:t>
            </a:r>
          </a:p>
          <a:p>
            <a:pPr eaLnBrk="1" fontAlgn="auto" hangingPunct="1">
              <a:spcAft>
                <a:spcPts val="0"/>
              </a:spcAft>
              <a:buFont typeface="Arial" pitchFamily="34" charset="0"/>
              <a:buChar char="•"/>
              <a:defRPr/>
            </a:pPr>
            <a:r>
              <a:rPr lang="nl-NL" sz="2800" dirty="0"/>
              <a:t>Begeleid de zorgvrager</a:t>
            </a:r>
          </a:p>
          <a:p>
            <a:pPr eaLnBrk="1" fontAlgn="auto" hangingPunct="1">
              <a:spcAft>
                <a:spcPts val="0"/>
              </a:spcAft>
              <a:buFont typeface="Arial" pitchFamily="34" charset="0"/>
              <a:buChar char="•"/>
              <a:defRPr/>
            </a:pPr>
            <a:r>
              <a:rPr lang="nl-NL" sz="2800" dirty="0"/>
              <a:t>Controleer in het dossier hoeveel zuurstof er toegediend moet worden en op welke manier</a:t>
            </a:r>
          </a:p>
          <a:p>
            <a:pPr eaLnBrk="1" fontAlgn="auto" hangingPunct="1">
              <a:spcAft>
                <a:spcPts val="0"/>
              </a:spcAft>
              <a:buFont typeface="Arial" pitchFamily="34" charset="0"/>
              <a:buChar char="•"/>
              <a:defRPr/>
            </a:pPr>
            <a:r>
              <a:rPr lang="nl-NL" sz="2800" dirty="0"/>
              <a:t>Zorg voor een goede houding, halfzittend met ondersteuning door kussens</a:t>
            </a:r>
          </a:p>
          <a:p>
            <a:pPr eaLnBrk="1" fontAlgn="auto" hangingPunct="1">
              <a:spcAft>
                <a:spcPts val="0"/>
              </a:spcAft>
              <a:buFont typeface="Arial" pitchFamily="34" charset="0"/>
              <a:buChar char="•"/>
              <a:defRPr/>
            </a:pPr>
            <a:r>
              <a:rPr lang="nl-NL" sz="2800" dirty="0"/>
              <a:t>Denk aan veiligheid: zie vorige dia</a:t>
            </a:r>
          </a:p>
          <a:p>
            <a:pPr eaLnBrk="1" fontAlgn="auto" hangingPunct="1">
              <a:spcAft>
                <a:spcPts val="0"/>
              </a:spcAft>
              <a:buFont typeface="Arial" pitchFamily="34" charset="0"/>
              <a:buChar char="•"/>
              <a:defRPr/>
            </a:pPr>
            <a:r>
              <a:rPr lang="nl-NL" sz="2800" dirty="0"/>
              <a:t>Denk aan tijdig vervangen cilinder</a:t>
            </a:r>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el 1"/>
          <p:cNvSpPr>
            <a:spLocks noGrp="1"/>
          </p:cNvSpPr>
          <p:nvPr>
            <p:ph type="title"/>
          </p:nvPr>
        </p:nvSpPr>
        <p:spPr/>
        <p:txBody>
          <a:bodyPr/>
          <a:lstStyle/>
          <a:p>
            <a:r>
              <a:rPr lang="nl-NL" sz="3200" dirty="0"/>
              <a:t>Begeleiden zorgvrager</a:t>
            </a:r>
            <a:endParaRPr lang="nl-NL" sz="3200" b="1" dirty="0"/>
          </a:p>
        </p:txBody>
      </p:sp>
      <p:sp>
        <p:nvSpPr>
          <p:cNvPr id="30723" name="Tijdelijke aanduiding voor inhoud 6"/>
          <p:cNvSpPr>
            <a:spLocks noGrp="1"/>
          </p:cNvSpPr>
          <p:nvPr>
            <p:ph idx="1"/>
          </p:nvPr>
        </p:nvSpPr>
        <p:spPr/>
        <p:txBody>
          <a:bodyPr/>
          <a:lstStyle/>
          <a:p>
            <a:pPr eaLnBrk="1" hangingPunct="1">
              <a:defRPr/>
            </a:pPr>
            <a:r>
              <a:rPr lang="nl-NL" sz="2800" dirty="0"/>
              <a:t>Belangrijk zorgvrager tijdens zuurstoftoediening goed te blijven observeren.</a:t>
            </a:r>
          </a:p>
          <a:p>
            <a:pPr eaLnBrk="1" hangingPunct="1">
              <a:defRPr/>
            </a:pPr>
            <a:r>
              <a:rPr lang="nl-NL" sz="2800" dirty="0"/>
              <a:t>Kans op Hypoxie.</a:t>
            </a:r>
          </a:p>
          <a:p>
            <a:pPr eaLnBrk="1" hangingPunct="1">
              <a:defRPr/>
            </a:pPr>
            <a:r>
              <a:rPr lang="nl-NL" sz="2800" dirty="0"/>
              <a:t>Kans op </a:t>
            </a:r>
            <a:r>
              <a:rPr lang="nl-NL" sz="2800" dirty="0" err="1"/>
              <a:t>hyperoxie</a:t>
            </a:r>
            <a:r>
              <a:rPr lang="nl-NL" sz="2800" dirty="0"/>
              <a:t>.</a:t>
            </a:r>
          </a:p>
          <a:p>
            <a:pPr marL="0" indent="0" eaLnBrk="1" hangingPunct="1">
              <a:buFont typeface="Arial" charset="0"/>
              <a:buNone/>
              <a:defRPr/>
            </a:pPr>
            <a:endParaRPr lang="nl-NL" sz="2800" dirty="0"/>
          </a:p>
          <a:p>
            <a:pPr eaLnBrk="1" hangingPunct="1">
              <a:buFont typeface="Arial" charset="0"/>
              <a:buNone/>
              <a:defRPr/>
            </a:pPr>
            <a:endParaRPr lang="nl-NL" sz="2800" dirty="0"/>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el 1"/>
          <p:cNvSpPr>
            <a:spLocks noGrp="1"/>
          </p:cNvSpPr>
          <p:nvPr>
            <p:ph type="title"/>
          </p:nvPr>
        </p:nvSpPr>
        <p:spPr/>
        <p:txBody>
          <a:bodyPr/>
          <a:lstStyle/>
          <a:p>
            <a:r>
              <a:rPr lang="nl-NL" b="1"/>
              <a:t>Hyperoxie</a:t>
            </a:r>
          </a:p>
        </p:txBody>
      </p:sp>
      <p:sp>
        <p:nvSpPr>
          <p:cNvPr id="3" name="Tijdelijke aanduiding voor inhoud 2"/>
          <p:cNvSpPr>
            <a:spLocks noGrp="1"/>
          </p:cNvSpPr>
          <p:nvPr>
            <p:ph idx="1"/>
          </p:nvPr>
        </p:nvSpPr>
        <p:spPr>
          <a:xfrm>
            <a:off x="457200" y="1268413"/>
            <a:ext cx="8229600" cy="5400675"/>
          </a:xfrm>
        </p:spPr>
        <p:txBody>
          <a:bodyPr/>
          <a:lstStyle/>
          <a:p>
            <a:pPr marL="0" indent="0">
              <a:buFont typeface="Arial" charset="0"/>
              <a:buNone/>
              <a:defRPr/>
            </a:pPr>
            <a:r>
              <a:rPr lang="nl-NL" sz="2800" dirty="0"/>
              <a:t>Te veel aan zuurstof toegediend hebben bij bijvoorbeeld bij het gebruik van hoge zuurstofconcentraties via een </a:t>
            </a:r>
            <a:r>
              <a:rPr lang="nl-NL" sz="2800" dirty="0" err="1"/>
              <a:t>zuurstofmakser</a:t>
            </a:r>
            <a:endParaRPr lang="nl-NL" sz="2800" dirty="0"/>
          </a:p>
          <a:p>
            <a:pPr marL="0" indent="0">
              <a:buFont typeface="Arial" charset="0"/>
              <a:buNone/>
              <a:defRPr/>
            </a:pPr>
            <a:r>
              <a:rPr lang="nl-NL" sz="2800" dirty="0"/>
              <a:t>Symptomen </a:t>
            </a:r>
            <a:r>
              <a:rPr lang="nl-NL" sz="2800" dirty="0" err="1"/>
              <a:t>hyperoxie</a:t>
            </a:r>
            <a:r>
              <a:rPr lang="nl-NL" sz="2800" dirty="0"/>
              <a:t>:</a:t>
            </a:r>
          </a:p>
          <a:p>
            <a:pPr>
              <a:defRPr/>
            </a:pPr>
            <a:r>
              <a:rPr lang="nl-NL" sz="2800" dirty="0" err="1"/>
              <a:t>Oorgeruis</a:t>
            </a:r>
            <a:endParaRPr lang="nl-NL" sz="2800" dirty="0"/>
          </a:p>
          <a:p>
            <a:pPr>
              <a:defRPr/>
            </a:pPr>
            <a:r>
              <a:rPr lang="nl-NL" sz="2800" dirty="0"/>
              <a:t>Kriebelend gevoel of andere vreemde sensaties aan huid, vingertoppen en tenen</a:t>
            </a:r>
          </a:p>
          <a:p>
            <a:pPr>
              <a:defRPr/>
            </a:pPr>
            <a:r>
              <a:rPr lang="nl-NL" sz="2800" dirty="0"/>
              <a:t>Gezichtstoornissen als schitteringen, lettervervorming of tunnelzicht</a:t>
            </a:r>
          </a:p>
          <a:p>
            <a:pPr>
              <a:defRPr/>
            </a:pPr>
            <a:r>
              <a:rPr lang="nl-NL" sz="2800" dirty="0"/>
              <a:t>Drukkend gevoel op het borstbeen</a:t>
            </a:r>
          </a:p>
          <a:p>
            <a:pPr>
              <a:defRPr/>
            </a:pPr>
            <a:r>
              <a:rPr lang="nl-NL" sz="2800" dirty="0"/>
              <a:t>Hoesten</a:t>
            </a:r>
          </a:p>
          <a:p>
            <a:pPr>
              <a:buFont typeface="Arial" charset="0"/>
              <a:buNone/>
              <a:defRPr/>
            </a:pPr>
            <a:endParaRPr lang="nl-NL" dirty="0"/>
          </a:p>
          <a:p>
            <a:pPr marL="0" indent="0">
              <a:buFont typeface="Arial" charset="0"/>
              <a:buNone/>
              <a:defRPr/>
            </a:pPr>
            <a:endParaRPr lang="nl-NL" dirty="0"/>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el 1"/>
          <p:cNvSpPr>
            <a:spLocks noGrp="1"/>
          </p:cNvSpPr>
          <p:nvPr>
            <p:ph type="title"/>
          </p:nvPr>
        </p:nvSpPr>
        <p:spPr/>
        <p:txBody>
          <a:bodyPr/>
          <a:lstStyle/>
          <a:p>
            <a:r>
              <a:rPr lang="nl-NL" b="1"/>
              <a:t>Hyperoxie </a:t>
            </a:r>
          </a:p>
        </p:txBody>
      </p:sp>
      <p:sp>
        <p:nvSpPr>
          <p:cNvPr id="34819" name="Tijdelijke aanduiding voor inhoud 2"/>
          <p:cNvSpPr>
            <a:spLocks noGrp="1"/>
          </p:cNvSpPr>
          <p:nvPr>
            <p:ph idx="1"/>
          </p:nvPr>
        </p:nvSpPr>
        <p:spPr/>
        <p:txBody>
          <a:bodyPr/>
          <a:lstStyle/>
          <a:p>
            <a:r>
              <a:rPr lang="nl-NL"/>
              <a:t>Opheffen: zuurstofmasker even af doen</a:t>
            </a:r>
          </a:p>
          <a:p>
            <a:r>
              <a:rPr lang="nl-NL"/>
              <a:t>Langdurige hyperoxie tast de werking van het zenuwstelsel aan. Dit uit zich in een soort epileptische aanvallen</a:t>
            </a:r>
          </a:p>
          <a:p>
            <a:pPr>
              <a:buFont typeface="Arial" charset="0"/>
              <a:buNone/>
            </a:pPr>
            <a:endParaRPr lang="nl-NL"/>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p:txBody>
          <a:bodyPr/>
          <a:lstStyle/>
          <a:p>
            <a:pPr eaLnBrk="1" hangingPunct="1"/>
            <a:r>
              <a:rPr lang="nl-NL" b="1" dirty="0"/>
              <a:t>zuurstof</a:t>
            </a:r>
          </a:p>
        </p:txBody>
      </p:sp>
      <p:sp>
        <p:nvSpPr>
          <p:cNvPr id="3" name="Tijdelijke aanduiding voor inhoud 2"/>
          <p:cNvSpPr>
            <a:spLocks noGrp="1"/>
          </p:cNvSpPr>
          <p:nvPr>
            <p:ph idx="1"/>
          </p:nvPr>
        </p:nvSpPr>
        <p:spPr/>
        <p:txBody>
          <a:bodyPr rtlCol="0">
            <a:normAutofit/>
          </a:bodyPr>
          <a:lstStyle/>
          <a:p>
            <a:pPr eaLnBrk="1" fontAlgn="auto" hangingPunct="1">
              <a:spcAft>
                <a:spcPts val="0"/>
              </a:spcAft>
              <a:buFont typeface="Arial" pitchFamily="34" charset="0"/>
              <a:buNone/>
              <a:defRPr/>
            </a:pPr>
            <a:r>
              <a:rPr lang="nl-NL" dirty="0"/>
              <a:t>Vrije lucht bestaat uit:</a:t>
            </a:r>
          </a:p>
          <a:p>
            <a:pPr eaLnBrk="1" fontAlgn="auto" hangingPunct="1">
              <a:spcAft>
                <a:spcPts val="0"/>
              </a:spcAft>
              <a:buFont typeface="Arial" pitchFamily="34" charset="0"/>
              <a:buChar char="•"/>
              <a:defRPr/>
            </a:pPr>
            <a:r>
              <a:rPr lang="nl-NL" dirty="0"/>
              <a:t>21% zuurstof</a:t>
            </a:r>
          </a:p>
          <a:p>
            <a:pPr eaLnBrk="1" fontAlgn="auto" hangingPunct="1">
              <a:spcAft>
                <a:spcPts val="0"/>
              </a:spcAft>
              <a:buFont typeface="Arial" pitchFamily="34" charset="0"/>
              <a:buChar char="•"/>
              <a:defRPr/>
            </a:pPr>
            <a:r>
              <a:rPr lang="nl-NL" dirty="0"/>
              <a:t>78% stikstof</a:t>
            </a:r>
          </a:p>
          <a:p>
            <a:pPr eaLnBrk="1" fontAlgn="auto" hangingPunct="1">
              <a:spcAft>
                <a:spcPts val="0"/>
              </a:spcAft>
              <a:buFont typeface="Arial" pitchFamily="34" charset="0"/>
              <a:buChar char="•"/>
              <a:defRPr/>
            </a:pPr>
            <a:r>
              <a:rPr lang="nl-NL" dirty="0"/>
              <a:t>0,03% kooldioxide</a:t>
            </a:r>
          </a:p>
          <a:p>
            <a:pPr eaLnBrk="1" fontAlgn="auto" hangingPunct="1">
              <a:spcAft>
                <a:spcPts val="0"/>
              </a:spcAft>
              <a:buFont typeface="Arial" pitchFamily="34" charset="0"/>
              <a:buChar char="•"/>
              <a:defRPr/>
            </a:pPr>
            <a:r>
              <a:rPr lang="nl-NL" dirty="0"/>
              <a:t>0,97% andere gassen</a:t>
            </a:r>
          </a:p>
          <a:p>
            <a:pPr eaLnBrk="1" fontAlgn="auto" hangingPunct="1">
              <a:spcAft>
                <a:spcPts val="0"/>
              </a:spcAft>
              <a:buFont typeface="Arial" pitchFamily="34" charset="0"/>
              <a:buNone/>
              <a:defRPr/>
            </a:pPr>
            <a:endParaRPr lang="nl-NL" dirty="0"/>
          </a:p>
          <a:p>
            <a:pPr eaLnBrk="1" fontAlgn="auto" hangingPunct="1">
              <a:spcAft>
                <a:spcPts val="0"/>
              </a:spcAft>
              <a:buFont typeface="Arial" pitchFamily="34" charset="0"/>
              <a:buNone/>
              <a:defRPr/>
            </a:pPr>
            <a:r>
              <a:rPr lang="nl-NL" dirty="0"/>
              <a:t>Uitgeademde lucht bevat 17% kooldioxidegehalte</a:t>
            </a:r>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el 1"/>
          <p:cNvSpPr>
            <a:spLocks noGrp="1"/>
          </p:cNvSpPr>
          <p:nvPr>
            <p:ph type="title"/>
          </p:nvPr>
        </p:nvSpPr>
        <p:spPr/>
        <p:txBody>
          <a:bodyPr>
            <a:normAutofit/>
          </a:bodyPr>
          <a:lstStyle/>
          <a:p>
            <a:r>
              <a:rPr lang="nl-NL" b="1"/>
              <a:t>Aandachtspunten bij zuurstoftoediening</a:t>
            </a:r>
          </a:p>
        </p:txBody>
      </p:sp>
      <p:sp>
        <p:nvSpPr>
          <p:cNvPr id="35843" name="Tijdelijke aanduiding voor inhoud 2"/>
          <p:cNvSpPr>
            <a:spLocks noGrp="1"/>
          </p:cNvSpPr>
          <p:nvPr>
            <p:ph idx="1"/>
          </p:nvPr>
        </p:nvSpPr>
        <p:spPr/>
        <p:txBody>
          <a:bodyPr/>
          <a:lstStyle/>
          <a:p>
            <a:r>
              <a:rPr lang="nl-NL"/>
              <a:t>Let op decubitus bij neus en oor</a:t>
            </a:r>
          </a:p>
          <a:p>
            <a:r>
              <a:rPr lang="nl-NL"/>
              <a:t>Mond, neus -en oorverzorging</a:t>
            </a:r>
          </a:p>
          <a:p>
            <a:r>
              <a:rPr lang="nl-NL"/>
              <a:t>Controleer regelmatig slangen: fixatie drukpunten</a:t>
            </a:r>
          </a:p>
          <a:p>
            <a:r>
              <a:rPr lang="nl-NL"/>
              <a:t>Uitdroging slijmvliezen, extra bevochtigen</a:t>
            </a:r>
          </a:p>
          <a:p>
            <a:r>
              <a:rPr lang="nl-NL"/>
              <a:t>Zorgvrager regelmatig laten drinken of op een zuurtje te zuigen</a:t>
            </a:r>
          </a:p>
          <a:p>
            <a:r>
              <a:rPr lang="nl-NL"/>
              <a:t>Gebruik lange toedieningslang indien mogelijk</a:t>
            </a:r>
          </a:p>
          <a:p>
            <a:pPr>
              <a:buFont typeface="Arial" charset="0"/>
              <a:buNone/>
            </a:pPr>
            <a:endParaRPr lang="nl-NL"/>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pPr eaLnBrk="1" hangingPunct="1"/>
            <a:r>
              <a:rPr lang="nl-NL" b="1"/>
              <a:t>Diffusie</a:t>
            </a:r>
          </a:p>
        </p:txBody>
      </p:sp>
      <p:sp>
        <p:nvSpPr>
          <p:cNvPr id="5123" name="Tijdelijke aanduiding voor inhoud 2"/>
          <p:cNvSpPr>
            <a:spLocks noGrp="1"/>
          </p:cNvSpPr>
          <p:nvPr>
            <p:ph idx="1"/>
          </p:nvPr>
        </p:nvSpPr>
        <p:spPr/>
        <p:txBody>
          <a:bodyPr>
            <a:normAutofit/>
          </a:bodyPr>
          <a:lstStyle/>
          <a:p>
            <a:pPr algn="ctr">
              <a:buNone/>
            </a:pPr>
            <a:r>
              <a:rPr lang="nl-NL" sz="2800" dirty="0"/>
              <a:t>Omdat de celmembranen doorlaatbaar zijn voor gassen zoals zuurstof en koolstofdioxide, zullen deze stoffen zich via </a:t>
            </a:r>
            <a:r>
              <a:rPr lang="nl-NL" sz="2800" u="sng" dirty="0"/>
              <a:t>diffusie</a:t>
            </a:r>
            <a:r>
              <a:rPr lang="nl-NL" sz="2800" dirty="0"/>
              <a:t> verplaatsen. </a:t>
            </a:r>
          </a:p>
          <a:p>
            <a:pPr algn="ctr">
              <a:buNone/>
            </a:pPr>
            <a:r>
              <a:rPr lang="nl-NL" sz="2800" dirty="0"/>
              <a:t>In het bloed zit weinig zuurstof. In de buitenlucht (lucht in de longen) veel zuurstof. Bij diffusie gaat een stof van een hoge concentratie naar een lage concentratie. Zuurstof zal dus van de lucht naar het bloed diffunderen. </a:t>
            </a:r>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nl-NL" b="1"/>
              <a:t>Diffusie</a:t>
            </a:r>
            <a:endParaRPr lang="nl-NL"/>
          </a:p>
        </p:txBody>
      </p:sp>
      <p:pic>
        <p:nvPicPr>
          <p:cNvPr id="6" name="Tijdelijke aanduiding voor inhoud 5" descr="diffusie.jpeg"/>
          <p:cNvPicPr>
            <a:picLocks noGrp="1" noChangeAspect="1"/>
          </p:cNvPicPr>
          <p:nvPr>
            <p:ph idx="1"/>
          </p:nvPr>
        </p:nvPicPr>
        <p:blipFill>
          <a:blip r:embed="rId2" cstate="print"/>
          <a:stretch>
            <a:fillRect/>
          </a:stretch>
        </p:blipFill>
        <p:spPr>
          <a:xfrm>
            <a:off x="1187624" y="1484784"/>
            <a:ext cx="6025932" cy="4320480"/>
          </a:xfrm>
        </p:spPr>
      </p:pic>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a:t>zuurstoftherapie</a:t>
            </a:r>
          </a:p>
        </p:txBody>
      </p:sp>
      <p:sp>
        <p:nvSpPr>
          <p:cNvPr id="2" name="Tijdelijke aanduiding voor inhoud 1"/>
          <p:cNvSpPr>
            <a:spLocks noGrp="1"/>
          </p:cNvSpPr>
          <p:nvPr>
            <p:ph idx="1"/>
          </p:nvPr>
        </p:nvSpPr>
        <p:spPr/>
        <p:txBody>
          <a:bodyPr>
            <a:normAutofit/>
          </a:bodyPr>
          <a:lstStyle/>
          <a:p>
            <a:pPr algn="ctr">
              <a:buNone/>
            </a:pPr>
            <a:r>
              <a:rPr lang="nl-NL" sz="3200" dirty="0"/>
              <a:t>Als deze diffusie dus minder werkt, zorgen voor hogere concentratie zuurstof in de longen om de diffusie te vergemakkelijken.</a:t>
            </a:r>
          </a:p>
        </p:txBody>
      </p:sp>
      <p:sp>
        <p:nvSpPr>
          <p:cNvPr id="3" name="Tijdelijke aanduiding voor voettekst 2"/>
          <p:cNvSpPr>
            <a:spLocks noGrp="1"/>
          </p:cNvSpPr>
          <p:nvPr>
            <p:ph type="ftr" sz="quarter" idx="11"/>
          </p:nvPr>
        </p:nvSpPr>
        <p:spPr/>
        <p:txBody>
          <a:bodyPr/>
          <a:lstStyle/>
          <a:p>
            <a:pPr>
              <a:defRPr/>
            </a:pPr>
            <a:r>
              <a:rPr lang="nl-NL"/>
              <a:t>VPTV- ASL-mei 2014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p:cNvSpPr>
            <a:spLocks noGrp="1"/>
          </p:cNvSpPr>
          <p:nvPr>
            <p:ph type="title"/>
          </p:nvPr>
        </p:nvSpPr>
        <p:spPr/>
        <p:txBody>
          <a:bodyPr/>
          <a:lstStyle/>
          <a:p>
            <a:pPr eaLnBrk="1" hangingPunct="1"/>
            <a:r>
              <a:rPr lang="nl-NL" b="1" dirty="0"/>
              <a:t>Ademcentrum</a:t>
            </a:r>
          </a:p>
        </p:txBody>
      </p:sp>
      <p:sp>
        <p:nvSpPr>
          <p:cNvPr id="7171" name="Tijdelijke aanduiding voor inhoud 6"/>
          <p:cNvSpPr>
            <a:spLocks noGrp="1"/>
          </p:cNvSpPr>
          <p:nvPr>
            <p:ph idx="1"/>
          </p:nvPr>
        </p:nvSpPr>
        <p:spPr/>
        <p:txBody>
          <a:bodyPr/>
          <a:lstStyle/>
          <a:p>
            <a:pPr eaLnBrk="1" hangingPunct="1"/>
            <a:r>
              <a:rPr lang="nl-NL" b="1" dirty="0"/>
              <a:t>Ademhaling wordt geregeld door de hersenstam</a:t>
            </a:r>
          </a:p>
          <a:p>
            <a:pPr eaLnBrk="1" hangingPunct="1"/>
            <a:r>
              <a:rPr lang="nl-NL" b="1" dirty="0"/>
              <a:t>Reageert op:</a:t>
            </a:r>
          </a:p>
          <a:p>
            <a:pPr lvl="1" eaLnBrk="1" hangingPunct="1"/>
            <a:r>
              <a:rPr lang="nl-NL" dirty="0"/>
              <a:t>Kooldioxidegehalte in het bloed</a:t>
            </a:r>
          </a:p>
          <a:p>
            <a:pPr lvl="1" eaLnBrk="1" hangingPunct="1"/>
            <a:r>
              <a:rPr lang="nl-NL" dirty="0"/>
              <a:t>Zuurstofgehalte in het bloed</a:t>
            </a:r>
          </a:p>
          <a:p>
            <a:pPr lvl="1" eaLnBrk="1" hangingPunct="1"/>
            <a:r>
              <a:rPr lang="nl-NL" dirty="0"/>
              <a:t>Zuurgraad van het bloed</a:t>
            </a:r>
          </a:p>
          <a:p>
            <a:pPr lvl="1" eaLnBrk="1" hangingPunct="1"/>
            <a:r>
              <a:rPr lang="nl-NL" dirty="0"/>
              <a:t>Versnelde stofwisselingprocessen, waardoor het lichaam meer zuurstof nodig heeft</a:t>
            </a:r>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el 1"/>
          <p:cNvSpPr>
            <a:spLocks noGrp="1"/>
          </p:cNvSpPr>
          <p:nvPr>
            <p:ph type="title"/>
          </p:nvPr>
        </p:nvSpPr>
        <p:spPr/>
        <p:txBody>
          <a:bodyPr/>
          <a:lstStyle/>
          <a:p>
            <a:pPr eaLnBrk="1" hangingPunct="1"/>
            <a:r>
              <a:rPr lang="nl-NL" b="1" dirty="0" err="1"/>
              <a:t>Hypoxemie</a:t>
            </a:r>
            <a:endParaRPr lang="nl-NL" b="1" dirty="0"/>
          </a:p>
        </p:txBody>
      </p:sp>
      <p:sp>
        <p:nvSpPr>
          <p:cNvPr id="7" name="Tijdelijke aanduiding voor inhoud 6"/>
          <p:cNvSpPr>
            <a:spLocks noGrp="1"/>
          </p:cNvSpPr>
          <p:nvPr>
            <p:ph idx="1"/>
          </p:nvPr>
        </p:nvSpPr>
        <p:spPr/>
        <p:txBody>
          <a:bodyPr rtlCol="0">
            <a:normAutofit/>
          </a:bodyPr>
          <a:lstStyle/>
          <a:p>
            <a:pPr eaLnBrk="1" fontAlgn="auto" hangingPunct="1">
              <a:spcAft>
                <a:spcPts val="0"/>
              </a:spcAft>
              <a:buFont typeface="Arial" pitchFamily="34" charset="0"/>
              <a:buNone/>
              <a:defRPr/>
            </a:pPr>
            <a:r>
              <a:rPr lang="nl-NL" sz="4100" dirty="0"/>
              <a:t>= zuurstoftekort in het bloed. </a:t>
            </a:r>
          </a:p>
          <a:p>
            <a:pPr eaLnBrk="1" fontAlgn="auto" hangingPunct="1">
              <a:spcAft>
                <a:spcPts val="0"/>
              </a:spcAft>
              <a:buNone/>
              <a:defRPr/>
            </a:pPr>
            <a:endParaRPr lang="nl-NL" dirty="0"/>
          </a:p>
          <a:p>
            <a:pPr eaLnBrk="1" fontAlgn="auto" hangingPunct="1">
              <a:spcAft>
                <a:spcPts val="0"/>
              </a:spcAft>
              <a:buFont typeface="Arial" pitchFamily="34" charset="0"/>
              <a:buChar char="•"/>
              <a:defRPr/>
            </a:pPr>
            <a:r>
              <a:rPr lang="nl-NL" dirty="0"/>
              <a:t>Zuurstoftekort in het bloed veroorzaakt hypoxie. Dit ontstaat dus doordat er minder diffusie is tussen longen en longvaten.</a:t>
            </a:r>
          </a:p>
          <a:p>
            <a:pPr eaLnBrk="1" fontAlgn="auto" hangingPunct="1">
              <a:spcAft>
                <a:spcPts val="0"/>
              </a:spcAft>
              <a:buFont typeface="Arial" pitchFamily="34" charset="0"/>
              <a:buChar char="•"/>
              <a:defRPr/>
            </a:pPr>
            <a:endParaRPr lang="nl-NL" dirty="0"/>
          </a:p>
        </p:txBody>
      </p:sp>
      <p:sp>
        <p:nvSpPr>
          <p:cNvPr id="4" name="Tijdelijke aanduiding voor voettekst 3"/>
          <p:cNvSpPr>
            <a:spLocks noGrp="1"/>
          </p:cNvSpPr>
          <p:nvPr>
            <p:ph type="ftr" sz="quarter" idx="11"/>
          </p:nvPr>
        </p:nvSpPr>
        <p:spPr/>
        <p:txBody>
          <a:bodyPr/>
          <a:lstStyle/>
          <a:p>
            <a:pPr>
              <a:defRPr/>
            </a:pPr>
            <a:r>
              <a:rPr lang="nl-NL"/>
              <a:t>VPTV- ASL-mei 2014</a:t>
            </a:r>
          </a:p>
        </p:txBody>
      </p:sp>
    </p:spTree>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392</TotalTime>
  <Words>1486</Words>
  <Application>Microsoft Office PowerPoint</Application>
  <PresentationFormat>Diavoorstelling (4:3)</PresentationFormat>
  <Paragraphs>268</Paragraphs>
  <Slides>40</Slides>
  <Notes>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40</vt:i4>
      </vt:variant>
    </vt:vector>
  </HeadingPairs>
  <TitlesOfParts>
    <vt:vector size="44" baseType="lpstr">
      <vt:lpstr>Arial</vt:lpstr>
      <vt:lpstr>Calibri</vt:lpstr>
      <vt:lpstr>Calibri Light</vt:lpstr>
      <vt:lpstr>Kantoorthema</vt:lpstr>
      <vt:lpstr>PowerPoint-presentatie</vt:lpstr>
      <vt:lpstr>Verpleegtechnische handelingen, niveau 4</vt:lpstr>
      <vt:lpstr>INHOUD</vt:lpstr>
      <vt:lpstr>zuurstof</vt:lpstr>
      <vt:lpstr>Diffusie</vt:lpstr>
      <vt:lpstr>Diffusie</vt:lpstr>
      <vt:lpstr>zuurstoftherapie</vt:lpstr>
      <vt:lpstr>Ademcentrum</vt:lpstr>
      <vt:lpstr>Hypoxemie</vt:lpstr>
      <vt:lpstr> Hypoxie kan ontstaan bij </vt:lpstr>
      <vt:lpstr>Verschijnselen hypoxie</vt:lpstr>
      <vt:lpstr>Wat te doen bij Hypoxie?</vt:lpstr>
      <vt:lpstr>Zuurstoftoediening</vt:lpstr>
      <vt:lpstr>Observatiepunten vooraf:   ademhaling</vt:lpstr>
      <vt:lpstr> Materialen en systemen</vt:lpstr>
      <vt:lpstr>Hulpapparatuur voor centraal zuurstofsysteem</vt:lpstr>
      <vt:lpstr>Hulpapparatuur voor zuurstofcilinder</vt:lpstr>
      <vt:lpstr> Manometer</vt:lpstr>
      <vt:lpstr>Reduceerventiel</vt:lpstr>
      <vt:lpstr>Bevochtigingsreservoir</vt:lpstr>
      <vt:lpstr>High-flowsysteem</vt:lpstr>
      <vt:lpstr>Low-flowsysteem</vt:lpstr>
      <vt:lpstr>Zuurstofbril </vt:lpstr>
      <vt:lpstr>Zuurstof bril</vt:lpstr>
      <vt:lpstr>Zuurstofkatheter</vt:lpstr>
      <vt:lpstr>Zuurstofkatheter</vt:lpstr>
      <vt:lpstr>Zuurstofmaskers, typen</vt:lpstr>
      <vt:lpstr>Gebruik zuurstofmasker</vt:lpstr>
      <vt:lpstr>Eenvoudig masker</vt:lpstr>
      <vt:lpstr>Partial rebreather</vt:lpstr>
      <vt:lpstr>Non-rebreather</vt:lpstr>
      <vt:lpstr>Zuurstoftent</vt:lpstr>
      <vt:lpstr>Voorzorgsmaatregelen</vt:lpstr>
      <vt:lpstr>Voorzorgsmaatregelen zuurstof gebruik</vt:lpstr>
      <vt:lpstr>Voorzorgsmaatregelen zuurstof gebruik</vt:lpstr>
      <vt:lpstr>Begeleiden zorgvrager</vt:lpstr>
      <vt:lpstr>Begeleiden zorgvrager</vt:lpstr>
      <vt:lpstr>Hyperoxie</vt:lpstr>
      <vt:lpstr>Hyperoxie </vt:lpstr>
      <vt:lpstr>Aandachtspunten bij zuurstoftoediening</vt:lpstr>
    </vt:vector>
  </TitlesOfParts>
  <Company>ROC Ter 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m.martin</dc:creator>
  <cp:lastModifiedBy>Jolanda Vermeulen</cp:lastModifiedBy>
  <cp:revision>44</cp:revision>
  <dcterms:created xsi:type="dcterms:W3CDTF">2013-04-10T07:54:14Z</dcterms:created>
  <dcterms:modified xsi:type="dcterms:W3CDTF">2018-05-02T00:58:38Z</dcterms:modified>
</cp:coreProperties>
</file>